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349" r:id="rId3"/>
    <p:sldId id="350" r:id="rId4"/>
  </p:sldIdLst>
  <p:sldSz cx="10691495" cy="7559675"/>
  <p:notesSz cx="9144000" cy="6858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0660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gs" Target="tags/tag8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GI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36557" y="1237309"/>
            <a:ext cx="8019345" cy="2632124"/>
          </a:xfrm>
        </p:spPr>
        <p:txBody>
          <a:bodyPr anchor="b"/>
          <a:lstStyle>
            <a:lvl1pPr algn="ctr">
              <a:defRPr sz="661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36557" y="3970938"/>
            <a:ext cx="8019345" cy="1825336"/>
          </a:xfrm>
        </p:spPr>
        <p:txBody>
          <a:bodyPr/>
          <a:lstStyle>
            <a:lvl1pPr marL="0" indent="0" algn="ctr">
              <a:buNone/>
              <a:defRPr sz="2645"/>
            </a:lvl1pPr>
            <a:lvl2pPr marL="503555" indent="0" algn="ctr">
              <a:buNone/>
              <a:defRPr sz="2205"/>
            </a:lvl2pPr>
            <a:lvl3pPr marL="1008380" indent="0" algn="ctr">
              <a:buNone/>
              <a:defRPr sz="1985"/>
            </a:lvl3pPr>
            <a:lvl4pPr marL="1511935" indent="0" algn="ctr">
              <a:buNone/>
              <a:defRPr sz="1765"/>
            </a:lvl4pPr>
            <a:lvl5pPr marL="2016125" indent="0" algn="ctr">
              <a:buNone/>
              <a:defRPr sz="1765"/>
            </a:lvl5pPr>
            <a:lvl6pPr marL="2519680" indent="0" algn="ctr">
              <a:buNone/>
              <a:defRPr sz="1765"/>
            </a:lvl6pPr>
            <a:lvl7pPr marL="3024505" indent="0" algn="ctr">
              <a:buNone/>
              <a:defRPr sz="1765"/>
            </a:lvl7pPr>
            <a:lvl8pPr marL="3528060" indent="0" algn="ctr">
              <a:buNone/>
              <a:defRPr sz="1765"/>
            </a:lvl8pPr>
            <a:lvl9pPr marL="4032250" indent="0" algn="ctr">
              <a:buNone/>
              <a:defRPr sz="176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651791" y="402519"/>
            <a:ext cx="2305562" cy="640705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35107" y="402519"/>
            <a:ext cx="6783029" cy="640705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列内容_3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534575" y="587975"/>
            <a:ext cx="9622345" cy="671971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6389" hasCustomPrompt="1"/>
            <p:custDataLst>
              <p:tags r:id="rId3"/>
            </p:custDataLst>
          </p:nvPr>
        </p:nvSpPr>
        <p:spPr>
          <a:xfrm>
            <a:off x="534575" y="1679928"/>
            <a:ext cx="3029257" cy="4535805"/>
          </a:xfrm>
          <a:custGeom>
            <a:avLst/>
            <a:gdLst>
              <a:gd name="connisteX0" fmla="*/ 0 w 3454400"/>
              <a:gd name="connsiteY0" fmla="*/ 203200 h 4114800"/>
              <a:gd name="connisteX1" fmla="*/ 203200 w 3454400"/>
              <a:gd name="connsiteY1" fmla="*/ 0 h 4114800"/>
              <a:gd name="connisteX2" fmla="*/ 3251200 w 3454400"/>
              <a:gd name="connsiteY2" fmla="*/ 0 h 4114800"/>
              <a:gd name="connisteX3" fmla="*/ 3454400 w 3454400"/>
              <a:gd name="connsiteY3" fmla="*/ 203200 h 4114800"/>
              <a:gd name="connisteX4" fmla="*/ 3454400 w 3454400"/>
              <a:gd name="connsiteY4" fmla="*/ 3911600 h 4114800"/>
              <a:gd name="connisteX5" fmla="*/ 3251200 w 3454400"/>
              <a:gd name="connsiteY5" fmla="*/ 4114800 h 4114800"/>
              <a:gd name="connisteX6" fmla="*/ 203200 w 3454400"/>
              <a:gd name="connsiteY6" fmla="*/ 4114800 h 4114800"/>
              <a:gd name="connisteX7" fmla="*/ 0 w 3454400"/>
              <a:gd name="connsiteY7" fmla="*/ 3911600 h 4114800"/>
              <a:gd name="connisteX8" fmla="*/ 0 w 3454400"/>
              <a:gd name="connsiteY8" fmla="*/ 203200 h 4114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114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11600"/>
                </a:lnTo>
                <a:cubicBezTo>
                  <a:pt x="3454400" y="4023824"/>
                  <a:pt x="3363424" y="4114800"/>
                  <a:pt x="3251200" y="4114800"/>
                </a:cubicBezTo>
                <a:lnTo>
                  <a:pt x="203200" y="4114800"/>
                </a:lnTo>
                <a:cubicBezTo>
                  <a:pt x="90976" y="4114800"/>
                  <a:pt x="0" y="4023824"/>
                  <a:pt x="0" y="3911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534575" y="6551718"/>
            <a:ext cx="3029257" cy="335986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9" name="内容占位符 8"/>
          <p:cNvSpPr>
            <a:spLocks noGrp="1"/>
          </p:cNvSpPr>
          <p:nvPr>
            <p:ph idx="16390" hasCustomPrompt="1"/>
            <p:custDataLst>
              <p:tags r:id="rId5"/>
            </p:custDataLst>
          </p:nvPr>
        </p:nvSpPr>
        <p:spPr>
          <a:xfrm>
            <a:off x="3831119" y="1679928"/>
            <a:ext cx="3029257" cy="4535805"/>
          </a:xfrm>
          <a:custGeom>
            <a:avLst/>
            <a:gdLst>
              <a:gd name="connisteX0" fmla="*/ 0 w 3454400"/>
              <a:gd name="connsiteY0" fmla="*/ 203200 h 4114800"/>
              <a:gd name="connisteX1" fmla="*/ 203200 w 3454400"/>
              <a:gd name="connsiteY1" fmla="*/ 0 h 4114800"/>
              <a:gd name="connisteX2" fmla="*/ 3251200 w 3454400"/>
              <a:gd name="connsiteY2" fmla="*/ 0 h 4114800"/>
              <a:gd name="connisteX3" fmla="*/ 3454400 w 3454400"/>
              <a:gd name="connsiteY3" fmla="*/ 203200 h 4114800"/>
              <a:gd name="connisteX4" fmla="*/ 3454400 w 3454400"/>
              <a:gd name="connsiteY4" fmla="*/ 3911600 h 4114800"/>
              <a:gd name="connisteX5" fmla="*/ 3251200 w 3454400"/>
              <a:gd name="connsiteY5" fmla="*/ 4114800 h 4114800"/>
              <a:gd name="connisteX6" fmla="*/ 203200 w 3454400"/>
              <a:gd name="connsiteY6" fmla="*/ 4114800 h 4114800"/>
              <a:gd name="connisteX7" fmla="*/ 0 w 3454400"/>
              <a:gd name="connsiteY7" fmla="*/ 3911600 h 4114800"/>
              <a:gd name="connisteX8" fmla="*/ 0 w 3454400"/>
              <a:gd name="connsiteY8" fmla="*/ 203200 h 4114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114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11600"/>
                </a:lnTo>
                <a:cubicBezTo>
                  <a:pt x="3454400" y="4023824"/>
                  <a:pt x="3363424" y="4114800"/>
                  <a:pt x="3251200" y="4114800"/>
                </a:cubicBezTo>
                <a:lnTo>
                  <a:pt x="203200" y="4114800"/>
                </a:lnTo>
                <a:cubicBezTo>
                  <a:pt x="90976" y="4114800"/>
                  <a:pt x="0" y="4023824"/>
                  <a:pt x="0" y="3911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0" name="文本占位符 9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3831119" y="6551718"/>
            <a:ext cx="3029257" cy="335986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1" name="内容占位符 10"/>
          <p:cNvSpPr>
            <a:spLocks noGrp="1"/>
          </p:cNvSpPr>
          <p:nvPr>
            <p:ph idx="16391" hasCustomPrompt="1"/>
            <p:custDataLst>
              <p:tags r:id="rId7"/>
            </p:custDataLst>
          </p:nvPr>
        </p:nvSpPr>
        <p:spPr>
          <a:xfrm>
            <a:off x="7127663" y="1679928"/>
            <a:ext cx="3029257" cy="4535805"/>
          </a:xfrm>
          <a:custGeom>
            <a:avLst/>
            <a:gdLst>
              <a:gd name="connisteX0" fmla="*/ 0 w 3454400"/>
              <a:gd name="connsiteY0" fmla="*/ 203200 h 4114800"/>
              <a:gd name="connisteX1" fmla="*/ 203200 w 3454400"/>
              <a:gd name="connsiteY1" fmla="*/ 0 h 4114800"/>
              <a:gd name="connisteX2" fmla="*/ 3251200 w 3454400"/>
              <a:gd name="connsiteY2" fmla="*/ 0 h 4114800"/>
              <a:gd name="connisteX3" fmla="*/ 3454400 w 3454400"/>
              <a:gd name="connsiteY3" fmla="*/ 203200 h 4114800"/>
              <a:gd name="connisteX4" fmla="*/ 3454400 w 3454400"/>
              <a:gd name="connsiteY4" fmla="*/ 3911600 h 4114800"/>
              <a:gd name="connisteX5" fmla="*/ 3251200 w 3454400"/>
              <a:gd name="connsiteY5" fmla="*/ 4114800 h 4114800"/>
              <a:gd name="connisteX6" fmla="*/ 203200 w 3454400"/>
              <a:gd name="connsiteY6" fmla="*/ 4114800 h 4114800"/>
              <a:gd name="connisteX7" fmla="*/ 0 w 3454400"/>
              <a:gd name="connsiteY7" fmla="*/ 3911600 h 4114800"/>
              <a:gd name="connisteX8" fmla="*/ 0 w 3454400"/>
              <a:gd name="connsiteY8" fmla="*/ 203200 h 4114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114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11600"/>
                </a:lnTo>
                <a:cubicBezTo>
                  <a:pt x="3454400" y="4023824"/>
                  <a:pt x="3363424" y="4114800"/>
                  <a:pt x="3251200" y="4114800"/>
                </a:cubicBezTo>
                <a:lnTo>
                  <a:pt x="203200" y="4114800"/>
                </a:lnTo>
                <a:cubicBezTo>
                  <a:pt x="90976" y="4114800"/>
                  <a:pt x="0" y="4023824"/>
                  <a:pt x="0" y="3911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7127663" y="6551718"/>
            <a:ext cx="3029257" cy="335986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9538" y="1884840"/>
            <a:ext cx="9222246" cy="3144898"/>
          </a:xfrm>
        </p:spPr>
        <p:txBody>
          <a:bodyPr anchor="b"/>
          <a:lstStyle>
            <a:lvl1pPr>
              <a:defRPr sz="661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9538" y="5059489"/>
            <a:ext cx="9222246" cy="1653828"/>
          </a:xfrm>
        </p:spPr>
        <p:txBody>
          <a:bodyPr/>
          <a:lstStyle>
            <a:lvl1pPr marL="0" indent="0">
              <a:buNone/>
              <a:defRPr sz="2645">
                <a:solidFill>
                  <a:schemeClr val="tx1">
                    <a:tint val="75000"/>
                  </a:schemeClr>
                </a:solidFill>
              </a:defRPr>
            </a:lvl1pPr>
            <a:lvl2pPr marL="503555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8380" indent="0">
              <a:buNone/>
              <a:defRPr sz="1985">
                <a:solidFill>
                  <a:schemeClr val="tx1">
                    <a:tint val="75000"/>
                  </a:schemeClr>
                </a:solidFill>
              </a:defRPr>
            </a:lvl3pPr>
            <a:lvl4pPr marL="1511935" indent="0">
              <a:buNone/>
              <a:defRPr sz="1765">
                <a:solidFill>
                  <a:schemeClr val="tx1">
                    <a:tint val="75000"/>
                  </a:schemeClr>
                </a:solidFill>
              </a:defRPr>
            </a:lvl4pPr>
            <a:lvl5pPr marL="2016125" indent="0">
              <a:buNone/>
              <a:defRPr sz="1765">
                <a:solidFill>
                  <a:schemeClr val="tx1">
                    <a:tint val="75000"/>
                  </a:schemeClr>
                </a:solidFill>
              </a:defRPr>
            </a:lvl5pPr>
            <a:lvl6pPr marL="2519680" indent="0">
              <a:buNone/>
              <a:defRPr sz="1765">
                <a:solidFill>
                  <a:schemeClr val="tx1">
                    <a:tint val="75000"/>
                  </a:schemeClr>
                </a:solidFill>
              </a:defRPr>
            </a:lvl6pPr>
            <a:lvl7pPr marL="3024505" indent="0">
              <a:buNone/>
              <a:defRPr sz="1765">
                <a:solidFill>
                  <a:schemeClr val="tx1">
                    <a:tint val="75000"/>
                  </a:schemeClr>
                </a:solidFill>
              </a:defRPr>
            </a:lvl7pPr>
            <a:lvl8pPr marL="3528060" indent="0">
              <a:buNone/>
              <a:defRPr sz="1765">
                <a:solidFill>
                  <a:schemeClr val="tx1">
                    <a:tint val="75000"/>
                  </a:schemeClr>
                </a:solidFill>
              </a:defRPr>
            </a:lvl8pPr>
            <a:lvl9pPr marL="4032250" indent="0">
              <a:buNone/>
              <a:defRPr sz="17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35107" y="2012595"/>
            <a:ext cx="4544295" cy="479697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413058" y="2012595"/>
            <a:ext cx="4544295" cy="479697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6499" y="402519"/>
            <a:ext cx="9222246" cy="146132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36499" y="1853338"/>
            <a:ext cx="4523411" cy="908292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3555" indent="0">
              <a:buNone/>
              <a:defRPr sz="2205" b="1"/>
            </a:lvl2pPr>
            <a:lvl3pPr marL="1008380" indent="0">
              <a:buNone/>
              <a:defRPr sz="1985" b="1"/>
            </a:lvl3pPr>
            <a:lvl4pPr marL="1511935" indent="0">
              <a:buNone/>
              <a:defRPr sz="1765" b="1"/>
            </a:lvl4pPr>
            <a:lvl5pPr marL="2016125" indent="0">
              <a:buNone/>
              <a:defRPr sz="1765" b="1"/>
            </a:lvl5pPr>
            <a:lvl6pPr marL="2519680" indent="0">
              <a:buNone/>
              <a:defRPr sz="1765" b="1"/>
            </a:lvl6pPr>
            <a:lvl7pPr marL="3024505" indent="0">
              <a:buNone/>
              <a:defRPr sz="1765" b="1"/>
            </a:lvl7pPr>
            <a:lvl8pPr marL="3528060" indent="0">
              <a:buNone/>
              <a:defRPr sz="1765" b="1"/>
            </a:lvl8pPr>
            <a:lvl9pPr marL="4032250" indent="0">
              <a:buNone/>
              <a:defRPr sz="1765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36499" y="2761630"/>
            <a:ext cx="4523411" cy="406194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413058" y="1853338"/>
            <a:ext cx="4545688" cy="908292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3555" indent="0">
              <a:buNone/>
              <a:defRPr sz="2205" b="1"/>
            </a:lvl2pPr>
            <a:lvl3pPr marL="1008380" indent="0">
              <a:buNone/>
              <a:defRPr sz="1985" b="1"/>
            </a:lvl3pPr>
            <a:lvl4pPr marL="1511935" indent="0">
              <a:buNone/>
              <a:defRPr sz="1765" b="1"/>
            </a:lvl4pPr>
            <a:lvl5pPr marL="2016125" indent="0">
              <a:buNone/>
              <a:defRPr sz="1765" b="1"/>
            </a:lvl5pPr>
            <a:lvl6pPr marL="2519680" indent="0">
              <a:buNone/>
              <a:defRPr sz="1765" b="1"/>
            </a:lvl6pPr>
            <a:lvl7pPr marL="3024505" indent="0">
              <a:buNone/>
              <a:defRPr sz="1765" b="1"/>
            </a:lvl7pPr>
            <a:lvl8pPr marL="3528060" indent="0">
              <a:buNone/>
              <a:defRPr sz="1765" b="1"/>
            </a:lvl8pPr>
            <a:lvl9pPr marL="4032250" indent="0">
              <a:buNone/>
              <a:defRPr sz="1765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413058" y="2761630"/>
            <a:ext cx="4545688" cy="406194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6499" y="504024"/>
            <a:ext cx="3448596" cy="1764083"/>
          </a:xfrm>
        </p:spPr>
        <p:txBody>
          <a:bodyPr anchor="b"/>
          <a:lstStyle>
            <a:lvl1pPr>
              <a:defRPr sz="35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5688" y="1088551"/>
            <a:ext cx="5413058" cy="5372754"/>
          </a:xfrm>
        </p:spPr>
        <p:txBody>
          <a:bodyPr/>
          <a:lstStyle>
            <a:lvl1pPr>
              <a:defRPr sz="3525"/>
            </a:lvl1pPr>
            <a:lvl2pPr>
              <a:defRPr sz="3085"/>
            </a:lvl2pPr>
            <a:lvl3pPr>
              <a:defRPr sz="2645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36499" y="2268107"/>
            <a:ext cx="3448596" cy="4201949"/>
          </a:xfrm>
        </p:spPr>
        <p:txBody>
          <a:bodyPr/>
          <a:lstStyle>
            <a:lvl1pPr marL="0" indent="0">
              <a:buNone/>
              <a:defRPr sz="1765"/>
            </a:lvl1pPr>
            <a:lvl2pPr marL="503555" indent="0">
              <a:buNone/>
              <a:defRPr sz="1540"/>
            </a:lvl2pPr>
            <a:lvl3pPr marL="1008380" indent="0">
              <a:buNone/>
              <a:defRPr sz="1320"/>
            </a:lvl3pPr>
            <a:lvl4pPr marL="1511935" indent="0">
              <a:buNone/>
              <a:defRPr sz="1100"/>
            </a:lvl4pPr>
            <a:lvl5pPr marL="2016125" indent="0">
              <a:buNone/>
              <a:defRPr sz="1100"/>
            </a:lvl5pPr>
            <a:lvl6pPr marL="2519680" indent="0">
              <a:buNone/>
              <a:defRPr sz="1100"/>
            </a:lvl6pPr>
            <a:lvl7pPr marL="3024505" indent="0">
              <a:buNone/>
              <a:defRPr sz="1100"/>
            </a:lvl7pPr>
            <a:lvl8pPr marL="3528060" indent="0">
              <a:buNone/>
              <a:defRPr sz="1100"/>
            </a:lvl8pPr>
            <a:lvl9pPr marL="4032250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6499" y="504024"/>
            <a:ext cx="3448596" cy="1764083"/>
          </a:xfrm>
        </p:spPr>
        <p:txBody>
          <a:bodyPr anchor="b"/>
          <a:lstStyle>
            <a:lvl1pPr>
              <a:defRPr sz="35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545688" y="1088551"/>
            <a:ext cx="5413058" cy="5372754"/>
          </a:xfrm>
        </p:spPr>
        <p:txBody>
          <a:bodyPr/>
          <a:lstStyle>
            <a:lvl1pPr marL="0" indent="0">
              <a:buNone/>
              <a:defRPr sz="3525"/>
            </a:lvl1pPr>
            <a:lvl2pPr marL="503555" indent="0">
              <a:buNone/>
              <a:defRPr sz="3085"/>
            </a:lvl2pPr>
            <a:lvl3pPr marL="1008380" indent="0">
              <a:buNone/>
              <a:defRPr sz="2645"/>
            </a:lvl3pPr>
            <a:lvl4pPr marL="1511935" indent="0">
              <a:buNone/>
              <a:defRPr sz="2205"/>
            </a:lvl4pPr>
            <a:lvl5pPr marL="2016125" indent="0">
              <a:buNone/>
              <a:defRPr sz="2205"/>
            </a:lvl5pPr>
            <a:lvl6pPr marL="2519680" indent="0">
              <a:buNone/>
              <a:defRPr sz="2205"/>
            </a:lvl6pPr>
            <a:lvl7pPr marL="3024505" indent="0">
              <a:buNone/>
              <a:defRPr sz="2205"/>
            </a:lvl7pPr>
            <a:lvl8pPr marL="3528060" indent="0">
              <a:buNone/>
              <a:defRPr sz="2205"/>
            </a:lvl8pPr>
            <a:lvl9pPr marL="4032250" indent="0">
              <a:buNone/>
              <a:defRPr sz="220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36499" y="2268107"/>
            <a:ext cx="3448596" cy="4201949"/>
          </a:xfrm>
        </p:spPr>
        <p:txBody>
          <a:bodyPr/>
          <a:lstStyle>
            <a:lvl1pPr marL="0" indent="0">
              <a:buNone/>
              <a:defRPr sz="1765"/>
            </a:lvl1pPr>
            <a:lvl2pPr marL="503555" indent="0">
              <a:buNone/>
              <a:defRPr sz="1540"/>
            </a:lvl2pPr>
            <a:lvl3pPr marL="1008380" indent="0">
              <a:buNone/>
              <a:defRPr sz="1320"/>
            </a:lvl3pPr>
            <a:lvl4pPr marL="1511935" indent="0">
              <a:buNone/>
              <a:defRPr sz="1100"/>
            </a:lvl4pPr>
            <a:lvl5pPr marL="2016125" indent="0">
              <a:buNone/>
              <a:defRPr sz="1100"/>
            </a:lvl5pPr>
            <a:lvl6pPr marL="2519680" indent="0">
              <a:buNone/>
              <a:defRPr sz="1100"/>
            </a:lvl6pPr>
            <a:lvl7pPr marL="3024505" indent="0">
              <a:buNone/>
              <a:defRPr sz="1100"/>
            </a:lvl7pPr>
            <a:lvl8pPr marL="3528060" indent="0">
              <a:buNone/>
              <a:defRPr sz="1100"/>
            </a:lvl8pPr>
            <a:lvl9pPr marL="4032250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35107" y="402519"/>
            <a:ext cx="9222246" cy="146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35107" y="2012595"/>
            <a:ext cx="9222246" cy="4796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35107" y="7007331"/>
            <a:ext cx="2405803" cy="4025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541877" y="7007331"/>
            <a:ext cx="3608705" cy="4025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551549" y="7007331"/>
            <a:ext cx="2405803" cy="4025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1008380" rtl="0" eaLnBrk="1" latinLnBrk="0" hangingPunct="1">
        <a:lnSpc>
          <a:spcPct val="90000"/>
        </a:lnSpc>
        <a:spcBef>
          <a:spcPct val="0"/>
        </a:spcBef>
        <a:buNone/>
        <a:defRPr sz="4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95" indent="-252095" algn="l" defTabSz="1008380" rtl="0" eaLnBrk="1" latinLnBrk="0" hangingPunct="1">
        <a:lnSpc>
          <a:spcPct val="90000"/>
        </a:lnSpc>
        <a:spcBef>
          <a:spcPct val="221000"/>
        </a:spcBef>
        <a:buFont typeface="Arial" panose="020B0604020202020204" pitchFamily="34" charset="0"/>
        <a:buChar char="•"/>
        <a:defRPr sz="3085" kern="1200">
          <a:solidFill>
            <a:schemeClr val="tx1"/>
          </a:solidFill>
          <a:latin typeface="+mn-lt"/>
          <a:ea typeface="+mn-ea"/>
          <a:cs typeface="+mn-cs"/>
        </a:defRPr>
      </a:lvl1pPr>
      <a:lvl2pPr marL="756285" indent="-252095" algn="l" defTabSz="100838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2pPr>
      <a:lvl3pPr marL="1259840" indent="-252095" algn="l" defTabSz="100838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395" indent="-252095" algn="l" defTabSz="100838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268220" indent="-252095" algn="l" defTabSz="100838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772410" indent="-252095" algn="l" defTabSz="100838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275965" indent="-252095" algn="l" defTabSz="100838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780790" indent="-252095" algn="l" defTabSz="100838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284345" indent="-252095" algn="l" defTabSz="100838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0838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1pPr>
      <a:lvl2pPr marL="503555" algn="l" defTabSz="100838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1008380" algn="l" defTabSz="100838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3pPr>
      <a:lvl4pPr marL="1511935" algn="l" defTabSz="100838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016125" algn="l" defTabSz="100838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519680" algn="l" defTabSz="100838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024505" algn="l" defTabSz="100838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528060" algn="l" defTabSz="100838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032250" algn="l" defTabSz="100838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6" Type="http://schemas.openxmlformats.org/officeDocument/2006/relationships/slideLayout" Target="../slideLayouts/slideLayout1.xml"/><Relationship Id="rId55" Type="http://schemas.openxmlformats.org/officeDocument/2006/relationships/image" Target="../media/image55.png"/><Relationship Id="rId54" Type="http://schemas.openxmlformats.org/officeDocument/2006/relationships/image" Target="../media/image54.png"/><Relationship Id="rId53" Type="http://schemas.openxmlformats.org/officeDocument/2006/relationships/image" Target="../media/image53.png"/><Relationship Id="rId52" Type="http://schemas.openxmlformats.org/officeDocument/2006/relationships/image" Target="../media/image52.png"/><Relationship Id="rId51" Type="http://schemas.openxmlformats.org/officeDocument/2006/relationships/image" Target="../media/image51.png"/><Relationship Id="rId50" Type="http://schemas.openxmlformats.org/officeDocument/2006/relationships/image" Target="../media/image50.png"/><Relationship Id="rId5" Type="http://schemas.openxmlformats.org/officeDocument/2006/relationships/image" Target="../media/image5.png"/><Relationship Id="rId49" Type="http://schemas.openxmlformats.org/officeDocument/2006/relationships/image" Target="../media/image49.png"/><Relationship Id="rId48" Type="http://schemas.openxmlformats.org/officeDocument/2006/relationships/image" Target="../media/image48.png"/><Relationship Id="rId47" Type="http://schemas.openxmlformats.org/officeDocument/2006/relationships/image" Target="../media/image47.png"/><Relationship Id="rId46" Type="http://schemas.openxmlformats.org/officeDocument/2006/relationships/image" Target="../media/image46.png"/><Relationship Id="rId45" Type="http://schemas.openxmlformats.org/officeDocument/2006/relationships/image" Target="../media/image45.png"/><Relationship Id="rId44" Type="http://schemas.openxmlformats.org/officeDocument/2006/relationships/image" Target="../media/image44.GIF"/><Relationship Id="rId43" Type="http://schemas.openxmlformats.org/officeDocument/2006/relationships/image" Target="../media/image43.png"/><Relationship Id="rId42" Type="http://schemas.openxmlformats.org/officeDocument/2006/relationships/image" Target="../media/image42.png"/><Relationship Id="rId41" Type="http://schemas.openxmlformats.org/officeDocument/2006/relationships/image" Target="../media/image41.png"/><Relationship Id="rId40" Type="http://schemas.openxmlformats.org/officeDocument/2006/relationships/image" Target="../media/image40.png"/><Relationship Id="rId4" Type="http://schemas.openxmlformats.org/officeDocument/2006/relationships/image" Target="../media/image4.png"/><Relationship Id="rId39" Type="http://schemas.openxmlformats.org/officeDocument/2006/relationships/image" Target="../media/image39.png"/><Relationship Id="rId38" Type="http://schemas.openxmlformats.org/officeDocument/2006/relationships/image" Target="../media/image38.png"/><Relationship Id="rId37" Type="http://schemas.openxmlformats.org/officeDocument/2006/relationships/image" Target="../media/image37.png"/><Relationship Id="rId36" Type="http://schemas.openxmlformats.org/officeDocument/2006/relationships/image" Target="../media/image36.png"/><Relationship Id="rId35" Type="http://schemas.openxmlformats.org/officeDocument/2006/relationships/image" Target="../media/image35.png"/><Relationship Id="rId34" Type="http://schemas.openxmlformats.org/officeDocument/2006/relationships/image" Target="../media/image34.png"/><Relationship Id="rId33" Type="http://schemas.openxmlformats.org/officeDocument/2006/relationships/image" Target="../media/image33.png"/><Relationship Id="rId32" Type="http://schemas.openxmlformats.org/officeDocument/2006/relationships/image" Target="../media/image32.png"/><Relationship Id="rId31" Type="http://schemas.openxmlformats.org/officeDocument/2006/relationships/image" Target="../media/image31.png"/><Relationship Id="rId30" Type="http://schemas.openxmlformats.org/officeDocument/2006/relationships/image" Target="../media/image30.png"/><Relationship Id="rId3" Type="http://schemas.openxmlformats.org/officeDocument/2006/relationships/image" Target="../media/image3.png"/><Relationship Id="rId29" Type="http://schemas.openxmlformats.org/officeDocument/2006/relationships/image" Target="../media/image29.png"/><Relationship Id="rId28" Type="http://schemas.openxmlformats.org/officeDocument/2006/relationships/image" Target="../media/image28.png"/><Relationship Id="rId27" Type="http://schemas.openxmlformats.org/officeDocument/2006/relationships/image" Target="../media/image27.png"/><Relationship Id="rId26" Type="http://schemas.openxmlformats.org/officeDocument/2006/relationships/image" Target="../media/image26.png"/><Relationship Id="rId25" Type="http://schemas.openxmlformats.org/officeDocument/2006/relationships/image" Target="../media/image25.png"/><Relationship Id="rId24" Type="http://schemas.openxmlformats.org/officeDocument/2006/relationships/image" Target="../media/image24.png"/><Relationship Id="rId23" Type="http://schemas.openxmlformats.org/officeDocument/2006/relationships/image" Target="../media/image23.png"/><Relationship Id="rId22" Type="http://schemas.openxmlformats.org/officeDocument/2006/relationships/image" Target="../media/image22.png"/><Relationship Id="rId21" Type="http://schemas.openxmlformats.org/officeDocument/2006/relationships/image" Target="../media/image21.png"/><Relationship Id="rId20" Type="http://schemas.openxmlformats.org/officeDocument/2006/relationships/image" Target="../media/image20.png"/><Relationship Id="rId2" Type="http://schemas.openxmlformats.org/officeDocument/2006/relationships/image" Target="../media/image2.png"/><Relationship Id="rId19" Type="http://schemas.openxmlformats.org/officeDocument/2006/relationships/image" Target="../media/image19.png"/><Relationship Id="rId18" Type="http://schemas.openxmlformats.org/officeDocument/2006/relationships/image" Target="../media/image18.png"/><Relationship Id="rId17" Type="http://schemas.openxmlformats.org/officeDocument/2006/relationships/image" Target="../media/image17.png"/><Relationship Id="rId16" Type="http://schemas.openxmlformats.org/officeDocument/2006/relationships/image" Target="../media/image16.png"/><Relationship Id="rId15" Type="http://schemas.openxmlformats.org/officeDocument/2006/relationships/image" Target="../media/image15.png"/><Relationship Id="rId14" Type="http://schemas.openxmlformats.org/officeDocument/2006/relationships/image" Target="../media/image14.png"/><Relationship Id="rId13" Type="http://schemas.openxmlformats.org/officeDocument/2006/relationships/image" Target="../media/image13.png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4.png"/><Relationship Id="rId8" Type="http://schemas.openxmlformats.org/officeDocument/2006/relationships/image" Target="../media/image63.png"/><Relationship Id="rId7" Type="http://schemas.openxmlformats.org/officeDocument/2006/relationships/image" Target="../media/image62.png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Relationship Id="rId3" Type="http://schemas.openxmlformats.org/officeDocument/2006/relationships/image" Target="../media/image58.png"/><Relationship Id="rId28" Type="http://schemas.openxmlformats.org/officeDocument/2006/relationships/slideLayout" Target="../slideLayouts/slideLayout1.xml"/><Relationship Id="rId27" Type="http://schemas.openxmlformats.org/officeDocument/2006/relationships/image" Target="../media/image82.png"/><Relationship Id="rId26" Type="http://schemas.openxmlformats.org/officeDocument/2006/relationships/image" Target="../media/image81.png"/><Relationship Id="rId25" Type="http://schemas.openxmlformats.org/officeDocument/2006/relationships/image" Target="../media/image80.png"/><Relationship Id="rId24" Type="http://schemas.openxmlformats.org/officeDocument/2006/relationships/image" Target="../media/image79.png"/><Relationship Id="rId23" Type="http://schemas.openxmlformats.org/officeDocument/2006/relationships/image" Target="../media/image78.png"/><Relationship Id="rId22" Type="http://schemas.openxmlformats.org/officeDocument/2006/relationships/image" Target="../media/image77.png"/><Relationship Id="rId21" Type="http://schemas.openxmlformats.org/officeDocument/2006/relationships/image" Target="../media/image76.png"/><Relationship Id="rId20" Type="http://schemas.openxmlformats.org/officeDocument/2006/relationships/image" Target="../media/image75.png"/><Relationship Id="rId2" Type="http://schemas.openxmlformats.org/officeDocument/2006/relationships/image" Target="../media/image57.png"/><Relationship Id="rId19" Type="http://schemas.openxmlformats.org/officeDocument/2006/relationships/image" Target="../media/image74.png"/><Relationship Id="rId18" Type="http://schemas.openxmlformats.org/officeDocument/2006/relationships/image" Target="../media/image73.png"/><Relationship Id="rId17" Type="http://schemas.openxmlformats.org/officeDocument/2006/relationships/image" Target="../media/image72.png"/><Relationship Id="rId16" Type="http://schemas.openxmlformats.org/officeDocument/2006/relationships/image" Target="../media/image71.png"/><Relationship Id="rId15" Type="http://schemas.openxmlformats.org/officeDocument/2006/relationships/image" Target="../media/image70.png"/><Relationship Id="rId14" Type="http://schemas.openxmlformats.org/officeDocument/2006/relationships/image" Target="../media/image69.png"/><Relationship Id="rId13" Type="http://schemas.openxmlformats.org/officeDocument/2006/relationships/image" Target="../media/image68.png"/><Relationship Id="rId12" Type="http://schemas.openxmlformats.org/officeDocument/2006/relationships/image" Target="../media/image67.png"/><Relationship Id="rId11" Type="http://schemas.openxmlformats.org/officeDocument/2006/relationships/image" Target="../media/image66.png"/><Relationship Id="rId10" Type="http://schemas.openxmlformats.org/officeDocument/2006/relationships/image" Target="../media/image65.png"/><Relationship Id="rId1" Type="http://schemas.openxmlformats.org/officeDocument/2006/relationships/image" Target="../media/image5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" name="图片 91" descr="upload_post_object_v2_730732960"/>
          <p:cNvPicPr>
            <a:picLocks noChangeAspect="1"/>
          </p:cNvPicPr>
          <p:nvPr/>
        </p:nvPicPr>
        <p:blipFill>
          <a:blip r:embed="rId1"/>
          <a:srcRect t="9458"/>
          <a:stretch>
            <a:fillRect/>
          </a:stretch>
        </p:blipFill>
        <p:spPr>
          <a:xfrm>
            <a:off x="3268807" y="3807749"/>
            <a:ext cx="1420925" cy="4603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0" y="0"/>
            <a:ext cx="2292873" cy="755967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indent="0">
              <a:buNone/>
            </a:pPr>
            <a:r>
              <a:rPr lang="en-US" altLang="zh-CN" sz="6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Markov Chain</a:t>
            </a:r>
            <a:endParaRPr sz="600" b="1" u="sng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1.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离散随机变量的概率分布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向量要满足两个条件：非负&amp;所有项相加等于 1</a:t>
            </a:r>
            <a:endParaRPr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需要通过归一化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normalization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变为合法分布</a:t>
            </a:r>
            <a:endParaRPr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2.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MC的transition matrices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合法的Markov Chain：第 i 行，就是「从状态 i 出发」的一个完整概率分布。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T1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是合适的markov chain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，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T2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不合法 因为第一行不等于一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3.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Markov Chian的Joint distribution 联合概率分布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1. Unigram model 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所有单词独立</a:t>
            </a:r>
            <a:endParaRPr lang="zh-CN" altLang="en-US" sz="600">
              <a:solidFill>
                <a:schemeClr val="tx1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2. Bigram Model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（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First order MC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）</a:t>
            </a:r>
            <a:endParaRPr lang="zh-CN" altLang="en-US" sz="600">
              <a:solidFill>
                <a:schemeClr val="tx1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lang="zh-CN" altLang="en-US" sz="600">
              <a:solidFill>
                <a:schemeClr val="tx1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3.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Trigram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Model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（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Second order MC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）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4. 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MC综合题型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 b="1">
                <a:latin typeface="Times New Roman Regular" charset="0"/>
                <a:ea typeface="Times New Roman Regular" charset="0"/>
                <a:cs typeface="Times New Roman Regular" charset="0"/>
              </a:rPr>
              <a:t>Transition model 转移矩阵T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sz="600">
                <a:solidFill>
                  <a:srgbClr val="FF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列代表初始状态 行代表目标状态</a:t>
            </a:r>
            <a:endParaRPr sz="600">
              <a:solidFill>
                <a:srgbClr val="FF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 b="1">
                <a:latin typeface="Times New Roman Regular" charset="0"/>
                <a:ea typeface="Times New Roman Regular" charset="0"/>
                <a:cs typeface="Times New Roman Regular" charset="0"/>
              </a:rPr>
              <a:t>Prior Distribution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 代表初始时刻的状态分布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One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-</a:t>
            </a:r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step Conditional Distribution 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一步的条件分布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：如果是一阶马尔可夫链那就只和上一个状态有关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Joint</a:t>
            </a:r>
            <a:r>
              <a:rPr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Probability </a:t>
            </a:r>
            <a:r>
              <a:rPr lang="zh-CN" altLang="en-US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状态序列的联合概率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Multi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-</a:t>
            </a:r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strp State Distribution 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多步状态分布 （</a:t>
            </a:r>
            <a:r>
              <a:rPr sz="600" b="1">
                <a:latin typeface="Times New Roman Regular" charset="0"/>
                <a:ea typeface="Times New Roman Regular" charset="0"/>
                <a:cs typeface="Times New Roman Regular" charset="0"/>
              </a:rPr>
              <a:t>画trellis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图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枚举所有的路径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&amp;矩阵方法 </a:t>
            </a:r>
            <a:r>
              <a:rPr sz="600">
                <a:solidFill>
                  <a:srgbClr val="FF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注意这里</a:t>
            </a:r>
            <a:r>
              <a:rPr lang="zh-CN" sz="600">
                <a:solidFill>
                  <a:srgbClr val="FF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输入为列向量，转移矩阵</a:t>
            </a:r>
            <a:r>
              <a:rPr sz="600">
                <a:solidFill>
                  <a:srgbClr val="FF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需转置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）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 b="1">
                <a:latin typeface="Times New Roman Regular" charset="0"/>
                <a:ea typeface="Times New Roman Regular" charset="0"/>
                <a:cs typeface="Times New Roman Regular" charset="0"/>
              </a:rPr>
              <a:t>Stationary distribution 稳定分布</a:t>
            </a: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 b="1">
                <a:latin typeface="Times New Roman Regular" charset="0"/>
                <a:ea typeface="Times New Roman Regular" charset="0"/>
                <a:cs typeface="Times New Roman Regular" charset="0"/>
              </a:rPr>
              <a:t>Stationary distribution会不会依赖initial distribution？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No, the initial distribution does not influence stationary distribution.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26" name="图片 25" descr="upload_post_object_v2_2309760579"/>
          <p:cNvPicPr>
            <a:picLocks noChangeAspect="1"/>
          </p:cNvPicPr>
          <p:nvPr/>
        </p:nvPicPr>
        <p:blipFill>
          <a:blip r:embed="rId2"/>
          <a:srcRect t="45032" b="6462"/>
          <a:stretch>
            <a:fillRect/>
          </a:stretch>
        </p:blipFill>
        <p:spPr>
          <a:xfrm>
            <a:off x="69359" y="429694"/>
            <a:ext cx="1994020" cy="843770"/>
          </a:xfrm>
          <a:prstGeom prst="rect">
            <a:avLst/>
          </a:prstGeom>
        </p:spPr>
      </p:pic>
      <p:pic>
        <p:nvPicPr>
          <p:cNvPr id="28" name="图片 27" descr="upload_post_object_v2_23934487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9" y="1609869"/>
            <a:ext cx="1644361" cy="405133"/>
          </a:xfrm>
          <a:prstGeom prst="rect">
            <a:avLst/>
          </a:prstGeom>
        </p:spPr>
      </p:pic>
      <p:pic>
        <p:nvPicPr>
          <p:cNvPr id="30" name="图片 29" descr="upload_post_object_v2_3605535224"/>
          <p:cNvPicPr>
            <a:picLocks noChangeAspect="1"/>
          </p:cNvPicPr>
          <p:nvPr/>
        </p:nvPicPr>
        <p:blipFill>
          <a:blip r:embed="rId4"/>
          <a:srcRect l="62094" t="23268" b="42208"/>
          <a:stretch>
            <a:fillRect/>
          </a:stretch>
        </p:blipFill>
        <p:spPr>
          <a:xfrm>
            <a:off x="69354" y="2163842"/>
            <a:ext cx="697706" cy="317728"/>
          </a:xfrm>
          <a:prstGeom prst="rect">
            <a:avLst/>
          </a:prstGeom>
        </p:spPr>
      </p:pic>
      <p:pic>
        <p:nvPicPr>
          <p:cNvPr id="31" name="图片 30" descr="upload_post_object_v2_3605535224"/>
          <p:cNvPicPr>
            <a:picLocks noChangeAspect="1"/>
          </p:cNvPicPr>
          <p:nvPr/>
        </p:nvPicPr>
        <p:blipFill>
          <a:blip r:embed="rId4"/>
          <a:srcRect l="62094" t="64394"/>
          <a:stretch>
            <a:fillRect/>
          </a:stretch>
        </p:blipFill>
        <p:spPr>
          <a:xfrm>
            <a:off x="856417" y="2163842"/>
            <a:ext cx="697707" cy="327688"/>
          </a:xfrm>
          <a:prstGeom prst="rect">
            <a:avLst/>
          </a:prstGeom>
        </p:spPr>
      </p:pic>
      <p:pic>
        <p:nvPicPr>
          <p:cNvPr id="33" name="图片 32" descr="upload_post_object_v2_463313948"/>
          <p:cNvPicPr>
            <a:picLocks noChangeAspect="1"/>
          </p:cNvPicPr>
          <p:nvPr/>
        </p:nvPicPr>
        <p:blipFill>
          <a:blip r:embed="rId5"/>
          <a:srcRect b="17772"/>
          <a:stretch>
            <a:fillRect/>
          </a:stretch>
        </p:blipFill>
        <p:spPr>
          <a:xfrm>
            <a:off x="1316371" y="2816030"/>
            <a:ext cx="725733" cy="214966"/>
          </a:xfrm>
          <a:prstGeom prst="rect">
            <a:avLst/>
          </a:prstGeom>
        </p:spPr>
      </p:pic>
      <p:pic>
        <p:nvPicPr>
          <p:cNvPr id="35" name="图片 34" descr="upload_post_object_v2_3097224599"/>
          <p:cNvPicPr>
            <a:picLocks noChangeAspect="1"/>
          </p:cNvPicPr>
          <p:nvPr/>
        </p:nvPicPr>
        <p:blipFill>
          <a:blip r:embed="rId6"/>
          <a:srcRect l="2129"/>
          <a:stretch>
            <a:fillRect/>
          </a:stretch>
        </p:blipFill>
        <p:spPr>
          <a:xfrm>
            <a:off x="50622" y="3009099"/>
            <a:ext cx="2191643" cy="878640"/>
          </a:xfrm>
          <a:prstGeom prst="rect">
            <a:avLst/>
          </a:prstGeom>
        </p:spPr>
      </p:pic>
      <p:pic>
        <p:nvPicPr>
          <p:cNvPr id="38" name="图片 37" descr="upload_post_object_v2_51929078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192" y="4015530"/>
            <a:ext cx="1062404" cy="189558"/>
          </a:xfrm>
          <a:prstGeom prst="rect">
            <a:avLst/>
          </a:prstGeom>
        </p:spPr>
      </p:pic>
      <p:pic>
        <p:nvPicPr>
          <p:cNvPr id="40" name="图片 39" descr="upload_post_object_v2_149759994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185" y="4355276"/>
            <a:ext cx="2030966" cy="240323"/>
          </a:xfrm>
          <a:prstGeom prst="rect">
            <a:avLst/>
          </a:prstGeom>
        </p:spPr>
      </p:pic>
      <p:pic>
        <p:nvPicPr>
          <p:cNvPr id="42" name="图片 41" descr="upload_post_object_v2_3666708398"/>
          <p:cNvPicPr>
            <a:picLocks noChangeAspect="1"/>
          </p:cNvPicPr>
          <p:nvPr/>
        </p:nvPicPr>
        <p:blipFill>
          <a:blip r:embed="rId9"/>
          <a:srcRect t="16693"/>
          <a:stretch>
            <a:fillRect/>
          </a:stretch>
        </p:blipFill>
        <p:spPr>
          <a:xfrm>
            <a:off x="635130" y="4713149"/>
            <a:ext cx="862507" cy="188026"/>
          </a:xfrm>
          <a:prstGeom prst="rect">
            <a:avLst/>
          </a:prstGeom>
        </p:spPr>
      </p:pic>
      <p:pic>
        <p:nvPicPr>
          <p:cNvPr id="44" name="图片 43" descr="upload_post_object_v2_301213645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349" y="5103721"/>
            <a:ext cx="2090371" cy="136849"/>
          </a:xfrm>
          <a:prstGeom prst="rect">
            <a:avLst/>
          </a:prstGeom>
        </p:spPr>
      </p:pic>
      <p:pic>
        <p:nvPicPr>
          <p:cNvPr id="46" name="图片 45" descr="upload_post_object_v2_1456989878"/>
          <p:cNvPicPr>
            <a:picLocks noChangeAspect="1"/>
          </p:cNvPicPr>
          <p:nvPr/>
        </p:nvPicPr>
        <p:blipFill>
          <a:blip r:embed="rId11"/>
          <a:srcRect l="45528" t="34048" r="4336" b="13846"/>
          <a:stretch>
            <a:fillRect/>
          </a:stretch>
        </p:blipFill>
        <p:spPr>
          <a:xfrm>
            <a:off x="1006614" y="5562810"/>
            <a:ext cx="1113721" cy="251309"/>
          </a:xfrm>
          <a:prstGeom prst="rect">
            <a:avLst/>
          </a:prstGeom>
        </p:spPr>
      </p:pic>
      <p:pic>
        <p:nvPicPr>
          <p:cNvPr id="47" name="图片 46" descr="upload_post_object_v2_3336133114"/>
          <p:cNvPicPr>
            <a:picLocks noChangeAspect="1"/>
          </p:cNvPicPr>
          <p:nvPr/>
        </p:nvPicPr>
        <p:blipFill>
          <a:blip r:embed="rId12"/>
          <a:srcRect l="1300" t="9284" r="1246" b="5305"/>
          <a:stretch>
            <a:fillRect/>
          </a:stretch>
        </p:blipFill>
        <p:spPr>
          <a:xfrm>
            <a:off x="0" y="5368846"/>
            <a:ext cx="2256353" cy="242316"/>
          </a:xfrm>
          <a:prstGeom prst="rect">
            <a:avLst/>
          </a:prstGeom>
        </p:spPr>
      </p:pic>
      <p:pic>
        <p:nvPicPr>
          <p:cNvPr id="49" name="图片 48" descr="upload_post_object_v2_13651779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382" y="6600236"/>
            <a:ext cx="1604712" cy="189735"/>
          </a:xfrm>
          <a:prstGeom prst="rect">
            <a:avLst/>
          </a:prstGeom>
        </p:spPr>
      </p:pic>
      <p:pic>
        <p:nvPicPr>
          <p:cNvPr id="50" name="图片 49" descr="upload_post_object_v2_377621959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382" y="6092807"/>
            <a:ext cx="894317" cy="507414"/>
          </a:xfrm>
          <a:prstGeom prst="rect">
            <a:avLst/>
          </a:prstGeom>
        </p:spPr>
      </p:pic>
      <p:pic>
        <p:nvPicPr>
          <p:cNvPr id="51" name="图片 50" descr="upload_post_object_v2_220951962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06592" y="6092804"/>
            <a:ext cx="1180837" cy="188336"/>
          </a:xfrm>
          <a:prstGeom prst="rect">
            <a:avLst/>
          </a:prstGeom>
        </p:spPr>
      </p:pic>
      <p:pic>
        <p:nvPicPr>
          <p:cNvPr id="53" name="图片 52" descr="upload_post_object_v2_1525311073"/>
          <p:cNvPicPr>
            <a:picLocks noChangeAspect="1"/>
          </p:cNvPicPr>
          <p:nvPr/>
        </p:nvPicPr>
        <p:blipFill>
          <a:blip r:embed="rId16"/>
          <a:srcRect t="7519"/>
          <a:stretch>
            <a:fillRect/>
          </a:stretch>
        </p:blipFill>
        <p:spPr>
          <a:xfrm>
            <a:off x="1232435" y="6789956"/>
            <a:ext cx="709491" cy="218715"/>
          </a:xfrm>
          <a:prstGeom prst="rect">
            <a:avLst/>
          </a:prstGeom>
        </p:spPr>
      </p:pic>
      <p:pic>
        <p:nvPicPr>
          <p:cNvPr id="54" name="图片 53" descr="upload_post_object_v2_334175818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9382" y="7008658"/>
            <a:ext cx="2223486" cy="228358"/>
          </a:xfrm>
          <a:prstGeom prst="rect">
            <a:avLst/>
          </a:prstGeom>
        </p:spPr>
      </p:pic>
      <p:sp>
        <p:nvSpPr>
          <p:cNvPr id="55" name="文本框 54"/>
          <p:cNvSpPr txBox="1"/>
          <p:nvPr/>
        </p:nvSpPr>
        <p:spPr>
          <a:xfrm>
            <a:off x="2187435" y="0"/>
            <a:ext cx="2487002" cy="75381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indent="0">
              <a:buNone/>
            </a:pPr>
            <a:r>
              <a:rPr sz="6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HMM题型</a:t>
            </a:r>
            <a:endParaRPr sz="600" b="1" u="sng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1. 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找“最可能的输出序列”（这里长度 T=3）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题目：给定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prior distribution P(X1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1)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0.49 P(X1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2)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0.51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和转化概率&amp;发射概率，找出最可能的输出序列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step1: 画trellis图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列出所有可能的状态路径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step2: HMM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联合概率分布 </a:t>
            </a:r>
            <a:r>
              <a:rPr sz="600" b="1">
                <a:latin typeface="Times New Roman Regular" charset="0"/>
                <a:ea typeface="Times New Roman Regular" charset="0"/>
                <a:cs typeface="Times New Roman Regular" charset="0"/>
              </a:rPr>
              <a:t>输出序列的概率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 选概率最大的那一个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2. 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HMM题型  求解T转移概率 O发射分布 π 初始状态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给定输出、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hidden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和收集起来的序列状态 其中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s3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为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stop state 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👉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初始状态=第一步的情况分布   👉 转移概率 每一行要归一化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👉发射概率（归一化+写为对角阵的方式）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 u="sng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 u="sng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3. </a:t>
            </a:r>
            <a:r>
              <a:rPr sz="600" b="1" u="sng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HMM </a:t>
            </a:r>
            <a:r>
              <a:rPr lang="en-US" altLang="zh-CN" sz="600" b="1" u="sng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</a:t>
            </a:r>
            <a:r>
              <a:rPr sz="600" b="1" u="sng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ayesian filtering</a:t>
            </a:r>
            <a:r>
              <a:rPr lang="zh-CN" altLang="en-US" sz="600" b="1" u="sng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——用前一轮的状态分布 + 当前的发射概率 + 状态转移概率，更新下一轮的状态信念</a:t>
            </a:r>
            <a:endParaRPr lang="zh-CN" altLang="en-US" sz="600" b="1" u="sng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>
              <a:buAutoNum type="arabicPeriod"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状态为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SABCD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（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0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为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START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、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D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为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STOP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）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已知</a:t>
            </a:r>
            <a:r>
              <a:rPr lang="en-US" altLang="zh-CN" sz="600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E1</a:t>
            </a:r>
            <a:r>
              <a:rPr lang="zh-CN" altLang="en-US" sz="600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d E2</a:t>
            </a:r>
            <a:r>
              <a:rPr lang="zh-CN" altLang="en-US" sz="600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p E3</a:t>
            </a:r>
            <a:r>
              <a:rPr lang="zh-CN" altLang="en-US" sz="600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o</a:t>
            </a:r>
            <a:endParaRPr lang="en-US" altLang="zh-CN" sz="600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提供T转移概率 O发射分布 π 初始状态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求解：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sz="600" b="1">
                <a:latin typeface="Times New Roman Regular" charset="0"/>
                <a:ea typeface="Times New Roman Regular" charset="0"/>
                <a:cs typeface="Times New Roman Regular" charset="0"/>
              </a:rPr>
              <a:t>代入</a:t>
            </a:r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Bayasian Filtering</a:t>
            </a:r>
            <a:r>
              <a:rPr sz="600" b="1">
                <a:latin typeface="Times New Roman Regular" charset="0"/>
                <a:ea typeface="Times New Roman Regular" charset="0"/>
                <a:cs typeface="Times New Roman Regular" charset="0"/>
              </a:rPr>
              <a:t>公式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求解：</a:t>
            </a:r>
            <a:endParaRPr lang="zh-CN" altLang="en-US"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f1:t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P(Xt|E1,E2,...Et)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｜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α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=归一化系数｜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O</a:t>
            </a:r>
            <a:r>
              <a:rPr lang="en-US" altLang="zh-CN" sz="600" baseline="-25000">
                <a:latin typeface="Times New Roman Regular" charset="0"/>
                <a:ea typeface="Times New Roman Regular" charset="0"/>
                <a:cs typeface="Times New Roman Regular" charset="0"/>
              </a:rPr>
              <a:t>t</a:t>
            </a:r>
            <a:r>
              <a:rPr lang="zh-CN" altLang="en-US" sz="600" baseline="-25000">
                <a:latin typeface="Times New Roman Regular" charset="0"/>
                <a:ea typeface="Times New Roman Regular" charset="0"/>
                <a:cs typeface="Times New Roman Regular" charset="0"/>
              </a:rPr>
              <a:t>+</a:t>
            </a:r>
            <a:r>
              <a:rPr lang="en-US" altLang="zh-CN" sz="600" baseline="-25000">
                <a:latin typeface="Times New Roman Regular" charset="0"/>
                <a:ea typeface="Times New Roman Regular" charset="0"/>
                <a:cs typeface="Times New Roman Regular" charset="0"/>
              </a:rPr>
              <a:t>1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=发射分布 对角化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77" name="图片 76" descr="upload_post_object_v2_1709588347"/>
          <p:cNvPicPr>
            <a:picLocks noChangeAspect="1"/>
          </p:cNvPicPr>
          <p:nvPr/>
        </p:nvPicPr>
        <p:blipFill>
          <a:blip r:embed="rId18"/>
          <a:srcRect l="36682" t="29305" r="31932" b="52646"/>
          <a:stretch>
            <a:fillRect/>
          </a:stretch>
        </p:blipFill>
        <p:spPr>
          <a:xfrm>
            <a:off x="2256363" y="405875"/>
            <a:ext cx="854956" cy="198487"/>
          </a:xfrm>
          <a:prstGeom prst="rect">
            <a:avLst/>
          </a:prstGeom>
        </p:spPr>
      </p:pic>
      <p:pic>
        <p:nvPicPr>
          <p:cNvPr id="78" name="图片 77" descr="upload_post_object_v2_1709588347"/>
          <p:cNvPicPr>
            <a:picLocks noChangeAspect="1"/>
          </p:cNvPicPr>
          <p:nvPr/>
        </p:nvPicPr>
        <p:blipFill>
          <a:blip r:embed="rId18"/>
          <a:srcRect l="37848" t="61747" r="34195" b="21302"/>
          <a:stretch>
            <a:fillRect/>
          </a:stretch>
        </p:blipFill>
        <p:spPr>
          <a:xfrm>
            <a:off x="3518377" y="388017"/>
            <a:ext cx="810796" cy="198459"/>
          </a:xfrm>
          <a:prstGeom prst="rect">
            <a:avLst/>
          </a:prstGeom>
        </p:spPr>
      </p:pic>
      <p:pic>
        <p:nvPicPr>
          <p:cNvPr id="80" name="图片 79" descr="upload_post_object_v2_2134396719"/>
          <p:cNvPicPr>
            <a:picLocks noChangeAspect="1"/>
          </p:cNvPicPr>
          <p:nvPr/>
        </p:nvPicPr>
        <p:blipFill>
          <a:blip r:embed="rId19"/>
          <a:srcRect t="2527" b="58543"/>
          <a:stretch>
            <a:fillRect/>
          </a:stretch>
        </p:blipFill>
        <p:spPr>
          <a:xfrm>
            <a:off x="3337141" y="724853"/>
            <a:ext cx="1259459" cy="548602"/>
          </a:xfrm>
          <a:prstGeom prst="rect">
            <a:avLst/>
          </a:prstGeom>
        </p:spPr>
      </p:pic>
      <p:pic>
        <p:nvPicPr>
          <p:cNvPr id="81" name="图片 80" descr="upload_post_object_v2_2134396719"/>
          <p:cNvPicPr>
            <a:picLocks noChangeAspect="1"/>
          </p:cNvPicPr>
          <p:nvPr/>
        </p:nvPicPr>
        <p:blipFill>
          <a:blip r:embed="rId19"/>
          <a:srcRect t="49277"/>
          <a:stretch>
            <a:fillRect/>
          </a:stretch>
        </p:blipFill>
        <p:spPr>
          <a:xfrm>
            <a:off x="2256358" y="698857"/>
            <a:ext cx="1012443" cy="574597"/>
          </a:xfrm>
          <a:prstGeom prst="rect">
            <a:avLst/>
          </a:prstGeom>
        </p:spPr>
      </p:pic>
      <p:pic>
        <p:nvPicPr>
          <p:cNvPr id="85" name="图片 84" descr="upload_post_object_v2_2095230507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260997" y="1949946"/>
            <a:ext cx="2332343" cy="888337"/>
          </a:xfrm>
          <a:prstGeom prst="rect">
            <a:avLst/>
          </a:prstGeom>
        </p:spPr>
      </p:pic>
      <p:pic>
        <p:nvPicPr>
          <p:cNvPr id="86" name="图片 85" descr="upload_post_object_v2_306643787"/>
          <p:cNvPicPr>
            <a:picLocks noChangeAspect="1"/>
          </p:cNvPicPr>
          <p:nvPr/>
        </p:nvPicPr>
        <p:blipFill>
          <a:blip r:embed="rId21"/>
          <a:srcRect t="13969"/>
          <a:stretch>
            <a:fillRect/>
          </a:stretch>
        </p:blipFill>
        <p:spPr>
          <a:xfrm>
            <a:off x="2261019" y="3081012"/>
            <a:ext cx="2367780" cy="142118"/>
          </a:xfrm>
          <a:prstGeom prst="rect">
            <a:avLst/>
          </a:prstGeom>
        </p:spPr>
      </p:pic>
      <p:pic>
        <p:nvPicPr>
          <p:cNvPr id="88" name="图片 87" descr="upload_post_object_v2_1220557094"/>
          <p:cNvPicPr>
            <a:picLocks noChangeAspect="1"/>
          </p:cNvPicPr>
          <p:nvPr/>
        </p:nvPicPr>
        <p:blipFill>
          <a:blip r:embed="rId22"/>
          <a:srcRect t="28265" b="8248"/>
          <a:stretch>
            <a:fillRect/>
          </a:stretch>
        </p:blipFill>
        <p:spPr>
          <a:xfrm>
            <a:off x="2256358" y="3230680"/>
            <a:ext cx="2332315" cy="435503"/>
          </a:xfrm>
          <a:prstGeom prst="rect">
            <a:avLst/>
          </a:prstGeom>
        </p:spPr>
      </p:pic>
      <p:pic>
        <p:nvPicPr>
          <p:cNvPr id="90" name="图片 89" descr="upload_post_object_v2_1269740456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261006" y="3807727"/>
            <a:ext cx="998522" cy="317360"/>
          </a:xfrm>
          <a:prstGeom prst="rect">
            <a:avLst/>
          </a:prstGeom>
        </p:spPr>
      </p:pic>
      <p:pic>
        <p:nvPicPr>
          <p:cNvPr id="91" name="图片 90" descr="upload_post_object_v2_2201414485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132171" y="4360455"/>
            <a:ext cx="1132214" cy="436335"/>
          </a:xfrm>
          <a:prstGeom prst="rect">
            <a:avLst/>
          </a:prstGeom>
        </p:spPr>
      </p:pic>
      <p:pic>
        <p:nvPicPr>
          <p:cNvPr id="94" name="图片 93" descr="upload_post_object_v2_2395158511"/>
          <p:cNvPicPr>
            <a:picLocks noChangeAspect="1"/>
          </p:cNvPicPr>
          <p:nvPr/>
        </p:nvPicPr>
        <p:blipFill>
          <a:blip r:embed="rId25"/>
          <a:srcRect l="3814" t="17773" r="9849" b="75875"/>
          <a:stretch>
            <a:fillRect/>
          </a:stretch>
        </p:blipFill>
        <p:spPr>
          <a:xfrm>
            <a:off x="2278743" y="5191883"/>
            <a:ext cx="2332369" cy="105073"/>
          </a:xfrm>
          <a:prstGeom prst="rect">
            <a:avLst/>
          </a:prstGeom>
        </p:spPr>
      </p:pic>
      <p:pic>
        <p:nvPicPr>
          <p:cNvPr id="96" name="图片 95" descr="upload_post_object_v2_1505241853"/>
          <p:cNvPicPr>
            <a:picLocks noChangeAspect="1"/>
          </p:cNvPicPr>
          <p:nvPr/>
        </p:nvPicPr>
        <p:blipFill>
          <a:blip r:embed="rId26"/>
          <a:srcRect t="7243"/>
          <a:stretch>
            <a:fillRect/>
          </a:stretch>
        </p:blipFill>
        <p:spPr>
          <a:xfrm>
            <a:off x="3750491" y="5316345"/>
            <a:ext cx="1011312" cy="487918"/>
          </a:xfrm>
          <a:prstGeom prst="rect">
            <a:avLst/>
          </a:prstGeom>
        </p:spPr>
      </p:pic>
      <p:pic>
        <p:nvPicPr>
          <p:cNvPr id="97" name="图片 96" descr="upload_post_object_v2_2395158511"/>
          <p:cNvPicPr>
            <a:picLocks noChangeAspect="1"/>
          </p:cNvPicPr>
          <p:nvPr/>
        </p:nvPicPr>
        <p:blipFill>
          <a:blip r:embed="rId25"/>
          <a:srcRect l="15802" t="34686" r="19016" b="32982"/>
          <a:stretch>
            <a:fillRect/>
          </a:stretch>
        </p:blipFill>
        <p:spPr>
          <a:xfrm>
            <a:off x="2256336" y="5316356"/>
            <a:ext cx="1494169" cy="453866"/>
          </a:xfrm>
          <a:prstGeom prst="rect">
            <a:avLst/>
          </a:prstGeom>
        </p:spPr>
      </p:pic>
      <p:pic>
        <p:nvPicPr>
          <p:cNvPr id="98" name="图片 97" descr="upload_post_object_v2_3359743508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482859" y="5814104"/>
            <a:ext cx="580698" cy="285972"/>
          </a:xfrm>
          <a:prstGeom prst="rect">
            <a:avLst/>
          </a:prstGeom>
        </p:spPr>
      </p:pic>
      <p:pic>
        <p:nvPicPr>
          <p:cNvPr id="100" name="图片 99" descr="upload_post_object_v2_1684378714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055406" y="5835701"/>
            <a:ext cx="1822904" cy="194504"/>
          </a:xfrm>
          <a:prstGeom prst="rect">
            <a:avLst/>
          </a:prstGeom>
        </p:spPr>
      </p:pic>
      <p:pic>
        <p:nvPicPr>
          <p:cNvPr id="102" name="图片 101" descr="upload_post_object_v2_3726542458"/>
          <p:cNvPicPr>
            <a:picLocks noChangeAspect="1"/>
          </p:cNvPicPr>
          <p:nvPr/>
        </p:nvPicPr>
        <p:blipFill>
          <a:blip r:embed="rId29"/>
          <a:srcRect b="4800"/>
          <a:stretch>
            <a:fillRect/>
          </a:stretch>
        </p:blipFill>
        <p:spPr>
          <a:xfrm>
            <a:off x="2261023" y="6280054"/>
            <a:ext cx="2068154" cy="1258084"/>
          </a:xfrm>
          <a:prstGeom prst="rect">
            <a:avLst/>
          </a:prstGeom>
        </p:spPr>
      </p:pic>
      <p:sp>
        <p:nvSpPr>
          <p:cNvPr id="103" name="文本框 102"/>
          <p:cNvSpPr txBox="1"/>
          <p:nvPr/>
        </p:nvSpPr>
        <p:spPr>
          <a:xfrm>
            <a:off x="4761865" y="0"/>
            <a:ext cx="2679700" cy="595653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sz="6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Introduction to learning</a:t>
            </a:r>
            <a:endParaRPr sz="600" b="1" u="sng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1. 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Linear Regression 计算参数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给定样例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data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，用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minimize MSE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来进行线性回归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写出线性回归式和矩阵，线性回归模型需要有 bias（b 截距），所以必须创造一列全 1的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x0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，求解得到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w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Normal Equation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X^T X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正规</a:t>
            </a:r>
            <a:r>
              <a:rPr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什么时候不可逆？为什么会不可逆？</a:t>
            </a:r>
            <a:endParaRPr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（1）特征之间高度相关或重复（multicollinearity）</a:t>
            </a:r>
            <a:endParaRPr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（2）特征数 ≥ 样本数 数据太少，算不出稳定解。</a:t>
            </a:r>
            <a:endParaRPr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（3）某个特征完全是零向量 某列全 0，此列毫无信息。</a:t>
            </a:r>
            <a:endParaRPr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当这些情况出现时：XTX 的行列式为 0 → 不可逆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2. 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Cost Function的选择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y = 实际值（ground truth）｜ ŷ（y-hat）= 模型预测值（prediction）</a:t>
            </a:r>
            <a:endParaRPr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分析特定样本下</a:t>
            </a:r>
            <a:r>
              <a:rPr lang="en-US" altLang="zh-CN"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MAE</a:t>
            </a:r>
            <a:r>
              <a:rPr lang="zh-CN" altLang="en-US"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和</a:t>
            </a:r>
            <a:r>
              <a:rPr lang="en-US" altLang="zh-CN"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MSE</a:t>
            </a:r>
            <a:r>
              <a:rPr lang="zh-CN" altLang="en-US"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两个的优劣势</a:t>
            </a:r>
            <a:endParaRPr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MAE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                                          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MSE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如果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outliners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很多，则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MAE更好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，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因为会penalise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outliners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更少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MAE is preferred beacuse it penalises the model less compared to MSE which penalises the outliners more by squaring the error terms, resulting in larger residuals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其他更好的</a:t>
            </a:r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loss function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- 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Huber loss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a combination of MSE and MAE, δ is a sthreshold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-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 Tanh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-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cos loss: small values is similar to MSE, Large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-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&gt;MAE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Humbr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&amp;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Tanh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-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cos are more robust to outliners to MAE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&amp;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MSE b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ecause they don't give as much weight to extreme values.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3. Classification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判断是否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Linear 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separable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，非线性如何转为线性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F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判断是否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linearly separable 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 是否可以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用一条直线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(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二维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)/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超平面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(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高维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)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分开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二维</a:t>
            </a:r>
            <a:r>
              <a:rPr lang="zh-CN" altLang="en-US" sz="600" b="1" u="sng">
                <a:latin typeface="Times New Roman Regular" charset="0"/>
                <a:ea typeface="Times New Roman Regular" charset="0"/>
                <a:cs typeface="Times New Roman Regular" charset="0"/>
              </a:rPr>
              <a:t>非线性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的</a:t>
            </a:r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Feature Mapping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（非线性如何转化为线性 ？）</a:t>
            </a:r>
            <a:endParaRPr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圆 / 同心圆 / 圆环（ring）              ：A² + B²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椭圆（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与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A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、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B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对称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）                    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A²、B²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旋转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无平移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椭圆（tilted ellipse）   ：A²、B²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、AB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平移无旋转椭圆（例如与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B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对称）：A²、B²、A、B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一般二次映射（最通用）               ：A²、B²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、AB、</a:t>
            </a:r>
            <a:r>
              <a:rPr sz="600">
                <a:latin typeface="Times New Roman Regular" charset="0"/>
                <a:ea typeface="Times New Roman Regular" charset="0"/>
                <a:cs typeface="Times New Roman Regular" charset="0"/>
              </a:rPr>
              <a:t>A、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B</a:t>
            </a:r>
            <a:endParaRPr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二维</a:t>
            </a:r>
            <a:r>
              <a:rPr lang="zh-CN" altLang="en-US" sz="600" b="1" u="sng">
                <a:latin typeface="Times New Roman Regular" charset="0"/>
                <a:ea typeface="Times New Roman Regular" charset="0"/>
                <a:cs typeface="Times New Roman Regular" charset="0"/>
              </a:rPr>
              <a:t>线性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的</a:t>
            </a:r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Feature</a:t>
            </a:r>
            <a:r>
              <a:rPr lang="zh-CN" altLang="en-US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：（不需要</a:t>
            </a:r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Mapping</a:t>
            </a:r>
            <a:r>
              <a:rPr lang="zh-CN" altLang="en-US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了=不需要非线性到线性的映射）</a:t>
            </a:r>
            <a:endParaRPr lang="zh-CN" altLang="en-US" sz="600" b="1">
              <a:solidFill>
                <a:schemeClr val="tx1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垂直于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+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bias 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｜ 垂直于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+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bias 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｜ </a:t>
            </a:r>
            <a:r>
              <a:rPr lang="zh-CN" altLang="en-US" sz="600">
                <a:solidFill>
                  <a:schemeClr val="tx1"/>
                </a:solidFill>
              </a:rPr>
              <a:t>一般斜线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、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+</a:t>
            </a:r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bias</a:t>
            </a:r>
            <a:endParaRPr lang="en-US" altLang="zh-CN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4. </a:t>
            </a:r>
            <a:r>
              <a:rPr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Logistic Regression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 b="1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👉 </a:t>
            </a:r>
            <a:r>
              <a:rPr lang="en-US" altLang="zh-CN" sz="600" b="1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</a:t>
            </a:r>
            <a:r>
              <a:rPr sz="600" b="1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ulti-class classification</a:t>
            </a:r>
            <a:endParaRPr sz="600" b="1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题目：利用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logistic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回归计算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3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个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class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其中有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个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Feature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，属于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multi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-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class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，需要用到线性回归+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softmax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当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Weight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4.2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，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Length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0.4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，求是哪个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class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？</a:t>
            </a:r>
            <a:endParaRPr lang="en-US" altLang="zh-CN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step1: </a:t>
            </a:r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计算</a:t>
            </a:r>
            <a:r>
              <a:rPr lang="en-US" altLang="zh-CN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f(x)</a:t>
            </a:r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值</a:t>
            </a:r>
            <a:endParaRPr lang="zh-CN" altLang="en-US" sz="600" b="1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4.2 – 0.01 × 4.2 – 0.12 × 0.4 = 4.11</a:t>
            </a:r>
            <a:endParaRPr lang="en-US" altLang="zh-CN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-20 – 0.08 × 4.2 + 35 × 0.4 = -6.336</a:t>
            </a:r>
            <a:endParaRPr lang="en-US" altLang="zh-CN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-1250 + 0.8 × 4.2 + 0.9 × 0.4 = -1246.196</a:t>
            </a:r>
            <a:endParaRPr lang="en-US" altLang="zh-CN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en-US" altLang="zh-CN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step2:</a:t>
            </a:r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利用</a:t>
            </a:r>
            <a:r>
              <a:rPr lang="en-US" altLang="zh-CN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softmax</a:t>
            </a:r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计算</a:t>
            </a:r>
            <a:endParaRPr sz="600" b="1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P_cat = e^4.11 / ( e^4.11 + e^-6.336 + e^-1246.196 ) = 0.999971 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所以是猫</a:t>
            </a:r>
            <a:endParaRPr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sz="600" b="1">
                <a:solidFill>
                  <a:srgbClr val="C00000"/>
                </a:solidFill>
              </a:rPr>
              <a:t>👉</a:t>
            </a:r>
            <a:r>
              <a:rPr lang="en-US" altLang="zh-CN" sz="600" b="1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binary</a:t>
            </a:r>
            <a:r>
              <a:rPr sz="600" b="1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-class classification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如果是二元的利用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sigmoid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计算</a:t>
            </a:r>
            <a:endParaRPr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lvl="0" indent="0">
              <a:buNone/>
            </a:pP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为什么用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sigmoid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？Sigmoid as it converts the output to probabilities within the range [0,1]</a:t>
            </a:r>
            <a:endParaRPr lang="en-US" altLang="zh-CN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124" name="图片 123" descr="upload_post_object_v2_789777085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5019017" y="522407"/>
            <a:ext cx="675033" cy="547324"/>
          </a:xfrm>
          <a:prstGeom prst="rect">
            <a:avLst/>
          </a:prstGeom>
        </p:spPr>
      </p:pic>
      <p:pic>
        <p:nvPicPr>
          <p:cNvPr id="125" name="图片 124" descr="upload_post_object_v2_3456053876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6212632" y="430461"/>
            <a:ext cx="1020674" cy="899469"/>
          </a:xfrm>
          <a:prstGeom prst="rect">
            <a:avLst/>
          </a:prstGeom>
        </p:spPr>
      </p:pic>
      <p:pic>
        <p:nvPicPr>
          <p:cNvPr id="126" name="图片 125" descr="upload_post_object_v2_1001078589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4877543" y="1116450"/>
            <a:ext cx="1260763" cy="179416"/>
          </a:xfrm>
          <a:prstGeom prst="rect">
            <a:avLst/>
          </a:prstGeom>
        </p:spPr>
      </p:pic>
      <p:pic>
        <p:nvPicPr>
          <p:cNvPr id="131" name="图片 130" descr="upload_post_object_v2_871107609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6170748" y="2057146"/>
            <a:ext cx="781685" cy="252730"/>
          </a:xfrm>
          <a:prstGeom prst="rect">
            <a:avLst/>
          </a:prstGeom>
        </p:spPr>
      </p:pic>
      <p:pic>
        <p:nvPicPr>
          <p:cNvPr id="132" name="图片 131" descr="upload_post_object_v2_2103831715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138642" y="2062104"/>
            <a:ext cx="771525" cy="265430"/>
          </a:xfrm>
          <a:prstGeom prst="rect">
            <a:avLst/>
          </a:prstGeom>
        </p:spPr>
      </p:pic>
      <p:pic>
        <p:nvPicPr>
          <p:cNvPr id="2" name="图片 1" descr="upload_post_object_v2_3354453118"/>
          <p:cNvPicPr>
            <a:picLocks noChangeAspect="1"/>
          </p:cNvPicPr>
          <p:nvPr/>
        </p:nvPicPr>
        <p:blipFill>
          <a:blip r:embed="rId35"/>
          <a:srcRect r="47155"/>
          <a:stretch>
            <a:fillRect/>
          </a:stretch>
        </p:blipFill>
        <p:spPr>
          <a:xfrm>
            <a:off x="4836287" y="4082858"/>
            <a:ext cx="1368872" cy="389431"/>
          </a:xfrm>
          <a:prstGeom prst="rect">
            <a:avLst/>
          </a:prstGeom>
        </p:spPr>
      </p:pic>
      <p:pic>
        <p:nvPicPr>
          <p:cNvPr id="3" name="图片 2" descr="upload_post_object_v2_2664565111"/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6291711" y="4724130"/>
            <a:ext cx="1028700" cy="429151"/>
          </a:xfrm>
          <a:prstGeom prst="rect">
            <a:avLst/>
          </a:prstGeom>
        </p:spPr>
      </p:pic>
      <p:pic>
        <p:nvPicPr>
          <p:cNvPr id="6" name="图片 5" descr="upload_post_object_v2_2117948793"/>
          <p:cNvPicPr>
            <a:picLocks noChangeAspect="1"/>
          </p:cNvPicPr>
          <p:nvPr/>
        </p:nvPicPr>
        <p:blipFill>
          <a:blip r:embed="rId37"/>
          <a:srcRect t="65591" b="7527"/>
          <a:stretch>
            <a:fillRect/>
          </a:stretch>
        </p:blipFill>
        <p:spPr>
          <a:xfrm>
            <a:off x="5910144" y="5447161"/>
            <a:ext cx="847630" cy="172986"/>
          </a:xfrm>
          <a:prstGeom prst="rect">
            <a:avLst/>
          </a:prstGeom>
        </p:spPr>
      </p:pic>
      <p:pic>
        <p:nvPicPr>
          <p:cNvPr id="5" name="图片 4" descr="upload_post_object_v2_1245685257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1419052" y="2684472"/>
            <a:ext cx="481285" cy="131551"/>
          </a:xfrm>
          <a:prstGeom prst="rect">
            <a:avLst/>
          </a:prstGeom>
        </p:spPr>
      </p:pic>
      <p:pic>
        <p:nvPicPr>
          <p:cNvPr id="11" name="图片 10" descr="upload_post_object_v2_2546896145"/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155620" y="2787430"/>
            <a:ext cx="1184519" cy="112811"/>
          </a:xfrm>
          <a:prstGeom prst="rect">
            <a:avLst/>
          </a:prstGeom>
        </p:spPr>
      </p:pic>
      <p:pic>
        <p:nvPicPr>
          <p:cNvPr id="12" name="图片 11" descr="upload_post_object_v2_679389556"/>
          <p:cNvPicPr>
            <a:picLocks noChangeAspect="1"/>
          </p:cNvPicPr>
          <p:nvPr/>
        </p:nvPicPr>
        <p:blipFill>
          <a:blip r:embed="rId40"/>
          <a:stretch>
            <a:fillRect/>
          </a:stretch>
        </p:blipFill>
        <p:spPr>
          <a:xfrm>
            <a:off x="1075432" y="6323530"/>
            <a:ext cx="1168479" cy="117632"/>
          </a:xfrm>
          <a:prstGeom prst="rect">
            <a:avLst/>
          </a:prstGeom>
        </p:spPr>
      </p:pic>
      <p:pic>
        <p:nvPicPr>
          <p:cNvPr id="13" name="图片 12" descr="upload_post_object_v2_3891679099"/>
          <p:cNvPicPr>
            <a:picLocks noChangeAspect="1"/>
          </p:cNvPicPr>
          <p:nvPr/>
        </p:nvPicPr>
        <p:blipFill>
          <a:blip r:embed="rId41"/>
          <a:stretch>
            <a:fillRect/>
          </a:stretch>
        </p:blipFill>
        <p:spPr>
          <a:xfrm>
            <a:off x="2278737" y="1456047"/>
            <a:ext cx="2245571" cy="493871"/>
          </a:xfrm>
          <a:prstGeom prst="rect">
            <a:avLst/>
          </a:prstGeom>
        </p:spPr>
      </p:pic>
      <p:pic>
        <p:nvPicPr>
          <p:cNvPr id="18" name="图片 17" descr="upload_post_object_v2_3276663280"/>
          <p:cNvPicPr>
            <a:picLocks noChangeAspect="1"/>
          </p:cNvPicPr>
          <p:nvPr/>
        </p:nvPicPr>
        <p:blipFill>
          <a:blip r:embed="rId42"/>
          <a:srcRect l="247" t="1755" r="2000" b="2632"/>
          <a:stretch>
            <a:fillRect/>
          </a:stretch>
        </p:blipFill>
        <p:spPr>
          <a:xfrm>
            <a:off x="4406741" y="6052885"/>
            <a:ext cx="2252515" cy="1506822"/>
          </a:xfrm>
          <a:prstGeom prst="rect">
            <a:avLst/>
          </a:prstGeom>
        </p:spPr>
      </p:pic>
      <p:pic>
        <p:nvPicPr>
          <p:cNvPr id="19" name="图片 18" descr="upload_post_object_v2_1170441396"/>
          <p:cNvPicPr>
            <a:picLocks noChangeAspect="1"/>
          </p:cNvPicPr>
          <p:nvPr/>
        </p:nvPicPr>
        <p:blipFill>
          <a:blip r:embed="rId43"/>
          <a:stretch>
            <a:fillRect/>
          </a:stretch>
        </p:blipFill>
        <p:spPr>
          <a:xfrm>
            <a:off x="3993991" y="6323568"/>
            <a:ext cx="412750" cy="218281"/>
          </a:xfrm>
          <a:prstGeom prst="rect">
            <a:avLst/>
          </a:prstGeom>
        </p:spPr>
      </p:pic>
      <p:pic>
        <p:nvPicPr>
          <p:cNvPr id="21" name="图片 20" descr="upload_post_object_v2_51966968"/>
          <p:cNvPicPr>
            <a:picLocks noChangeAspect="1"/>
          </p:cNvPicPr>
          <p:nvPr/>
        </p:nvPicPr>
        <p:blipFill>
          <a:blip r:embed="rId44"/>
          <a:stretch>
            <a:fillRect/>
          </a:stretch>
        </p:blipFill>
        <p:spPr>
          <a:xfrm>
            <a:off x="5372616" y="3742429"/>
            <a:ext cx="9525" cy="9525"/>
          </a:xfrm>
          <a:prstGeom prst="rect">
            <a:avLst/>
          </a:prstGeom>
        </p:spPr>
      </p:pic>
      <p:pic>
        <p:nvPicPr>
          <p:cNvPr id="24" name="图片 23" descr="upload_post_object_v2_450394552"/>
          <p:cNvPicPr>
            <a:picLocks noChangeAspect="1"/>
          </p:cNvPicPr>
          <p:nvPr/>
        </p:nvPicPr>
        <p:blipFill>
          <a:blip r:embed="rId45"/>
          <a:stretch>
            <a:fillRect/>
          </a:stretch>
        </p:blipFill>
        <p:spPr>
          <a:xfrm>
            <a:off x="6342278" y="3996490"/>
            <a:ext cx="610155" cy="623970"/>
          </a:xfrm>
          <a:prstGeom prst="rect">
            <a:avLst/>
          </a:prstGeom>
        </p:spPr>
      </p:pic>
      <p:pic>
        <p:nvPicPr>
          <p:cNvPr id="27" name="图片 26" descr="upload_post_object_v2_3051208385"/>
          <p:cNvPicPr>
            <a:picLocks noChangeAspect="1"/>
          </p:cNvPicPr>
          <p:nvPr/>
        </p:nvPicPr>
        <p:blipFill>
          <a:blip r:embed="rId46"/>
          <a:stretch>
            <a:fillRect/>
          </a:stretch>
        </p:blipFill>
        <p:spPr>
          <a:xfrm>
            <a:off x="6291711" y="5153280"/>
            <a:ext cx="633620" cy="173935"/>
          </a:xfrm>
          <a:prstGeom prst="rect">
            <a:avLst/>
          </a:prstGeom>
        </p:spPr>
      </p:pic>
      <p:pic>
        <p:nvPicPr>
          <p:cNvPr id="34" name="图片 33" descr="upload_post_object_v2_1081074567"/>
          <p:cNvPicPr>
            <a:picLocks noChangeAspect="1"/>
          </p:cNvPicPr>
          <p:nvPr/>
        </p:nvPicPr>
        <p:blipFill>
          <a:blip r:embed="rId47"/>
          <a:stretch>
            <a:fillRect/>
          </a:stretch>
        </p:blipFill>
        <p:spPr>
          <a:xfrm>
            <a:off x="7786280" y="232137"/>
            <a:ext cx="712107" cy="285750"/>
          </a:xfrm>
          <a:prstGeom prst="rect">
            <a:avLst/>
          </a:prstGeom>
        </p:spPr>
      </p:pic>
      <p:pic>
        <p:nvPicPr>
          <p:cNvPr id="36" name="图片 35" descr="upload_post_object_v2_1607486655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7638886" y="613137"/>
            <a:ext cx="1006929" cy="281214"/>
          </a:xfrm>
          <a:prstGeom prst="rect">
            <a:avLst/>
          </a:prstGeom>
        </p:spPr>
      </p:pic>
      <p:pic>
        <p:nvPicPr>
          <p:cNvPr id="37" name="图片 36" descr="upload_post_object_v2_2537179506"/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7566315" y="980530"/>
            <a:ext cx="1321614" cy="324440"/>
          </a:xfrm>
          <a:prstGeom prst="rect">
            <a:avLst/>
          </a:prstGeom>
        </p:spPr>
      </p:pic>
      <p:pic>
        <p:nvPicPr>
          <p:cNvPr id="39" name="图片 38" descr="upload_post_object_v2_1116699432"/>
          <p:cNvPicPr>
            <a:picLocks noChangeAspect="1"/>
          </p:cNvPicPr>
          <p:nvPr/>
        </p:nvPicPr>
        <p:blipFill>
          <a:blip r:embed="rId50"/>
          <a:stretch>
            <a:fillRect/>
          </a:stretch>
        </p:blipFill>
        <p:spPr>
          <a:xfrm>
            <a:off x="7729601" y="1437051"/>
            <a:ext cx="825500" cy="267607"/>
          </a:xfrm>
          <a:prstGeom prst="rect">
            <a:avLst/>
          </a:prstGeom>
        </p:spPr>
      </p:pic>
      <p:pic>
        <p:nvPicPr>
          <p:cNvPr id="41" name="图片 40" descr="upload_post_object_v2_3876196718"/>
          <p:cNvPicPr>
            <a:picLocks noChangeAspect="1"/>
          </p:cNvPicPr>
          <p:nvPr/>
        </p:nvPicPr>
        <p:blipFill>
          <a:blip r:embed="rId51"/>
          <a:stretch>
            <a:fillRect/>
          </a:stretch>
        </p:blipFill>
        <p:spPr>
          <a:xfrm>
            <a:off x="3259542" y="4493358"/>
            <a:ext cx="1476223" cy="219785"/>
          </a:xfrm>
          <a:prstGeom prst="rect">
            <a:avLst/>
          </a:prstGeom>
        </p:spPr>
      </p:pic>
      <p:pic>
        <p:nvPicPr>
          <p:cNvPr id="9" name="图片 8" descr="upload_post_object_v2_2502302759"/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941923" y="2184865"/>
            <a:ext cx="897145" cy="444705"/>
          </a:xfrm>
          <a:prstGeom prst="rect">
            <a:avLst/>
          </a:prstGeom>
          <a:ln>
            <a:solidFill>
              <a:srgbClr val="E7E6E6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7320280" y="1595755"/>
            <a:ext cx="3267075" cy="45046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1. </a:t>
            </a:r>
            <a:r>
              <a:rPr lang="zh-CN" altLang="en-US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Types of Learning 学习的</a:t>
            </a:r>
            <a:r>
              <a:rPr lang="zh-CN" altLang="en-US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类别</a:t>
            </a:r>
            <a:endParaRPr lang="zh-CN" altLang="en-US" sz="600" b="1" u="sng">
              <a:solidFill>
                <a:srgbClr val="843C0B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Supervised Learning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→ 数据有明确的正确答案（label） 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- Classification → 预测离散类别（discrete labels）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- Regression     → 预测连续值（continuous output）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Unsupervised Learning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→ 无labels，寻找数据结构 如：clustering降维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Weakly Supervised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→ 有标签，但不精确。 例：告诉“图中有脸”，但不给位置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Reinforcement Learning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→ 通过奖励（reward）学习策略。 例：机器在迷宫导航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2. </a:t>
            </a:r>
            <a:r>
              <a:rPr lang="zh-CN" altLang="en-US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Machine Learning Pipeline（机器学习完整流程）</a:t>
            </a:r>
            <a:endParaRPr lang="zh-CN" altLang="en-US" sz="600" b="1" u="sng">
              <a:solidFill>
                <a:srgbClr val="843C0B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Data collection（数据收集）Feature engineering（特征提取）Data visualization（理解数据）Preprocessing（清洗、归一化）Model selection / design（选模型）Training（训练）Validation（评估）Interpretation（解释模型）Deployment（部署上线）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3. </a:t>
            </a:r>
            <a:r>
              <a:rPr lang="zh-CN" altLang="en-US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Machine Learning Models（机器学习模型）</a:t>
            </a:r>
            <a:endParaRPr lang="zh-CN" altLang="en-US" sz="600" b="1" u="sng">
              <a:solidFill>
                <a:srgbClr val="843C0B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Linear Models（线性模型）：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Linear Regression（线性回归）、Perceptron（感知器）、Logistic Regression（逻辑回归）、SVM（支持向量机）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Nonlinear Models（非线性模型）：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MLP（多层感知机）、CNN（卷积神经网络）、Sequence Models（序列模型—包括RNN、LSTM / GRU、Transformers）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4. </a:t>
            </a:r>
            <a:r>
              <a:rPr lang="zh-CN" altLang="en-US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如何选择Cost Functions？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Convexity——Global minimum is local  minimum  、Differentiable ——Enables gradient descent 、Robustess——To outliers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5. </a:t>
            </a:r>
            <a:r>
              <a:rPr lang="zh-CN" altLang="en-US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模型欠拟合&amp;过拟合分析</a:t>
            </a:r>
            <a:endParaRPr lang="zh-CN" altLang="en-US" sz="600">
              <a:solidFill>
                <a:srgbClr val="843C0B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R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egularization正则化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是惩罚大的权重 让模型不要太复杂 从而减少过拟合现象 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L2 regularization(Ridge)  L1 Regularization(lasso) 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Dropout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:训练时候把部分神经网络关掉 避免多神经元相互依赖 来降低overfitting</a:t>
            </a:r>
            <a:endParaRPr lang="zh-CN" altLang="en-US" sz="600" b="1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随模型复杂度增加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：Bias下降、Variance上升、误差呈“U型曲线”、中间是最好的模型                         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随训练数据量 M 增加：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Overfitting 会减少（CV error 降低）、bias基本不变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6. </a:t>
            </a:r>
            <a:r>
              <a:rPr lang="zh-CN" altLang="en-US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梯度消失 </a:t>
            </a:r>
            <a:r>
              <a:rPr lang="en-US" altLang="zh-CN" sz="600" b="1" u="sng">
                <a:solidFill>
                  <a:srgbClr val="843C0B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Gradient Vanishing</a:t>
            </a:r>
            <a:endParaRPr lang="en-US" altLang="zh-CN" sz="600" b="1" u="sng">
              <a:solidFill>
                <a:srgbClr val="843C0B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 u="sng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定义：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During backpropagation, the gradients shrink layer by layer due to the chain rule, becoming nearly zero in earlier layers → causing training to stall.反向传播链式求导时梯度逐层变小，越往前面层几乎为 0 → 训练停滞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 u="sng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原因：</a:t>
            </a:r>
            <a:endParaRPr lang="zh-CN" altLang="en-US" sz="600" b="1" u="sng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a. 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Weight initialization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that is too small leads to vanishing gradients — the gradients become almost zero, causing extremely slow training.权重初始化小会导致梯度消失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b. 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Saturating activation functions (e.g., Sigmoid / Tanh)：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饱和型激活函数（如 Sigmoid、Tanh）在大输入区域导数接近 0，导致梯度不断被压缩。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c.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Very deep networks multiply many small derivatives (chain rule)</a:t>
            </a:r>
            <a:endParaRPr lang="zh-CN" altLang="en-US" sz="600" b="1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网络越深，链式求导越多次相乘，小于 1 的梯度会指数衰减 → 梯度趋近 0。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解决梯度消失的方法：</a:t>
            </a:r>
            <a:endParaRPr lang="en-US" altLang="zh-CN" sz="600" b="1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a.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Skip Connections  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allow gradients to flow directly backward without being multiplied repeatedly, preventing the gradient from vanishing. They also preserve shallow features and make very deep networks easier to train.</a:t>
            </a:r>
            <a:r>
              <a:rPr lang="en-US" altLang="zh-CN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跳跃连接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允许梯度直接回传，不被层层压缩，从根本上避免梯度消失，并且能保留浅层特征，让超深网络也能轻松训练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b. 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Use non-saturating activation functions (ReLU / LeakyReLU / GELU)</a:t>
            </a:r>
            <a:endParaRPr lang="zh-CN" altLang="en-US" sz="600" b="1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使用非饱和激活函数（ReLU 系列）避免导数趋近 0 的饱和区。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c.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Batch Normalization (BN)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BN keeps activations in a stable range（均值 0、方差 1），避免进入激活函数饱和区，从而减轻梯度消失。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d.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Better weight initialization (He / Xavier Initialization) 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使用合适的权重初始化方法（He / Xavier）→ 保持前向和反向传播的方差稳定 → 避免梯度过小或过大。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e.</a:t>
            </a:r>
            <a:r>
              <a:rPr lang="zh-CN" altLang="en-US" sz="600" b="1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Use LSTM / GRU if using RNNs</a:t>
            </a:r>
            <a:r>
              <a:rPr lang="zh-CN" altLang="en-US" sz="600">
                <a:solidFill>
                  <a:srgbClr val="3B3838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对 RNN 来说，传统结构容易梯度消失，而 LSTM/GRU 的门控机制能缓解此问题</a:t>
            </a:r>
            <a:endParaRPr lang="zh-CN" altLang="en-US" sz="600">
              <a:solidFill>
                <a:srgbClr val="3B3838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14" name="图片 13" descr="upload_post_object_v2_3288917660"/>
          <p:cNvPicPr>
            <a:picLocks noChangeAspect="1"/>
          </p:cNvPicPr>
          <p:nvPr/>
        </p:nvPicPr>
        <p:blipFill>
          <a:blip r:embed="rId53"/>
          <a:stretch>
            <a:fillRect/>
          </a:stretch>
        </p:blipFill>
        <p:spPr>
          <a:xfrm>
            <a:off x="9321165" y="71120"/>
            <a:ext cx="1037590" cy="1233170"/>
          </a:xfrm>
          <a:prstGeom prst="rect">
            <a:avLst/>
          </a:prstGeom>
          <a:ln>
            <a:solidFill>
              <a:srgbClr val="F2F2F2"/>
            </a:solidFill>
          </a:ln>
        </p:spPr>
      </p:pic>
      <p:pic>
        <p:nvPicPr>
          <p:cNvPr id="15" name="图片 14" descr="upload_post_object_v2_3968656040"/>
          <p:cNvPicPr>
            <a:picLocks noChangeAspect="1"/>
          </p:cNvPicPr>
          <p:nvPr/>
        </p:nvPicPr>
        <p:blipFill>
          <a:blip r:embed="rId54"/>
          <a:stretch>
            <a:fillRect/>
          </a:stretch>
        </p:blipFill>
        <p:spPr>
          <a:xfrm>
            <a:off x="6765388" y="6142023"/>
            <a:ext cx="2487665" cy="1396062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4761833" y="13621"/>
            <a:ext cx="0" cy="5819775"/>
          </a:xfrm>
          <a:prstGeom prst="line">
            <a:avLst/>
          </a:prstGeom>
          <a:ln w="12700" cap="flat" cmpd="sng" algn="ctr">
            <a:solidFill>
              <a:srgbClr val="EDEDED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6730462" y="5836729"/>
            <a:ext cx="0" cy="1674019"/>
          </a:xfrm>
          <a:prstGeom prst="line">
            <a:avLst/>
          </a:prstGeom>
          <a:ln w="12700" cap="flat" cmpd="sng" algn="ctr">
            <a:solidFill>
              <a:srgbClr val="EDEDED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4761833" y="5835682"/>
            <a:ext cx="1966120" cy="0"/>
          </a:xfrm>
          <a:prstGeom prst="line">
            <a:avLst/>
          </a:prstGeom>
          <a:ln w="12700" cap="flat" cmpd="sng" algn="ctr">
            <a:solidFill>
              <a:srgbClr val="EDEDED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 userDrawn="1"/>
        </p:nvSpPr>
        <p:spPr>
          <a:xfrm>
            <a:off x="7441565" y="13335"/>
            <a:ext cx="1941830" cy="1624965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Ridge regression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脊回归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- 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Gradient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&amp; 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Update</a:t>
            </a:r>
            <a:endParaRPr lang="en-US" altLang="zh-CN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1. Prediction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预测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：和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linear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regression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一样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2. Loss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：需要加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regularized (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其中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w0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不需要计算进去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)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3. Gradients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Gradient of Regulation loss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4. Gradient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Descent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：代入式子最后写出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w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矩阵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23" name="图片 22" descr="upload_post_object_v2_425996505"/>
          <p:cNvPicPr>
            <a:picLocks noChangeAspect="1"/>
          </p:cNvPicPr>
          <p:nvPr/>
        </p:nvPicPr>
        <p:blipFill>
          <a:blip r:embed="rId55"/>
          <a:stretch>
            <a:fillRect/>
          </a:stretch>
        </p:blipFill>
        <p:spPr>
          <a:xfrm>
            <a:off x="9270478" y="6133973"/>
            <a:ext cx="1370249" cy="1385062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-3378835" y="-3446145"/>
            <a:ext cx="330200" cy="2413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3899535" y="9596120"/>
            <a:ext cx="330200" cy="2413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3143230" y="-3204845"/>
            <a:ext cx="330200" cy="2413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3143230" y="9596120"/>
            <a:ext cx="330200" cy="2413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" name="图片 17" descr="upload_post_object_v2_206576949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915" y="1326515"/>
            <a:ext cx="1068705" cy="34226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0" y="0"/>
            <a:ext cx="2524125" cy="63817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 indent="0"/>
            <a:r>
              <a:rPr lang="en-US" altLang="zh-CN" sz="8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Deep Neural Networks (DNN) 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endParaRPr lang="en-US" altLang="zh-CN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Dot-Product-Activate Forward Propagation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（例题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）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 input    (x1 x2)   x = (2, 3)^T 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 output  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(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y1 y2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)   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y = (0.1, 0.9)^T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 Hidden layer (2 neurons &amp; 1 bias)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Non-linear activate Func：ReLU(x)=max(0,x)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Loss function ：MSE（这里的m指样本数量）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step1: 画图 标注线上和节点数据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step2: 计算节点值：点乘后再通过Active Function 计算下一个层级的值 下一层=ReLu(W^TX)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step3: 通过Loss function计算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loss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值这里只求y2，所以样本数=m=1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2.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为什么需要非线性的激活函数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Activate Function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？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结论：如果没有非线性激活函数 那么多层神经网络就可以等价为一个单层的神经网络（通过矩阵的乘积）</a:t>
            </a:r>
            <a:endParaRPr lang="zh-CN" altLang="en-US" sz="600" b="1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h = g( W1ᵀ x )         ŷ = W2ᵀ h      ŷ = W2ᵀ g( W1ᵀ x )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3.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神经网络计算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Input/Weight/Output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的矩阵维度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Dim(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例题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)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None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输入：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x ∈ Rd      grayscale image size: 32 x 32 (height x width)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输出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: 4 Classes to classify y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Multi-layer Perceptron: 3 linear layers y= WT x, | Batch size=1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规律：若输入(d × 1)，输出(k × 1)，则权重为(d × k)｜每一层的输出，就是下一层的输入｜最后一层的输出维度必须等于类别数量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4.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前向传播+计算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loss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值+反向传播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题目：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层神经网络 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0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，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single perceptron</a:t>
            </a:r>
            <a:endParaRPr lang="en-US" altLang="zh-CN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w[1]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 w[2]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3</a:t>
            </a:r>
            <a:endParaRPr lang="en-US" altLang="zh-CN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Activate Function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g(x)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ELU 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其中α=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</a:t>
            </a:r>
            <a:endParaRPr lang="en-US" altLang="zh-CN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输入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x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 -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 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理想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y 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= -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1.4255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(a) 前向传播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第一层：线性：z1 = w1 * x = 2 * (-1) = -2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              激活（ELU z1 &lt; 0） a1 = exp(z1) - 1 ≈ 0.1353 - 1 ≈ -0.8647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第二层：线性：z2 = w2 * a1 = 3 * (-0.8647) ≈ -2.594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              激活（ELU  z2 &lt; 0）： a2（即 ŷ） = exp(z2) - 1 ≈ -0.9253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(b) MSE 计算损失值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              MSE = (y − ŷ)²=（-1.4255 + 0.9253)² ≈ (-0.5002)² ≈ 0.25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(c) 反向传播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741035" y="0"/>
            <a:ext cx="4866005" cy="46545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 indent="0"/>
            <a:r>
              <a:rPr lang="en-US" altLang="zh-CN" sz="9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</a:t>
            </a:r>
            <a:r>
              <a:rPr lang="en-US" altLang="zh-CN" sz="9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onvolution Neural Nerwork (CNN)</a:t>
            </a:r>
            <a:endParaRPr lang="en-US" altLang="zh-CN" sz="900" b="1" u="sng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>
              <a:buAutoNum type="arabicPeriod"/>
            </a:pP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CNN -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运算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&amp;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求维度大小</a:t>
            </a:r>
            <a:endParaRPr lang="en-US" altLang="zh-CN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O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：输出的高度或宽度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I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：输入的高度或宽度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P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padding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边缘补充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K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kernel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的尺寸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stride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步幅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 u="sng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题目</a:t>
            </a:r>
            <a:r>
              <a:rPr lang="en-US" altLang="zh-CN" sz="600" u="sng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1:</a:t>
            </a:r>
            <a:endParaRPr lang="en-US" altLang="zh-CN" sz="600" u="sng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en-US" altLang="zh-CN" sz="600" u="sng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已知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stride=1 x 1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，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No Padding &amp; Pooling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，不需要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flip the kernal matrix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 u="sng">
                <a:latin typeface="Times New Roman Regular" charset="0"/>
                <a:ea typeface="Times New Roman Regular" charset="0"/>
                <a:cs typeface="Times New Roman Regular" charset="0"/>
              </a:rPr>
              <a:t>Output dimension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=2 x 2   O=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向下取整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((3+2*0-2)/1)+1=2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 u="sng">
                <a:latin typeface="Times New Roman Regular" charset="0"/>
                <a:ea typeface="Times New Roman Regular" charset="0"/>
                <a:cs typeface="Times New Roman Regular" charset="0"/>
              </a:rPr>
              <a:t>Output Feature Map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=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 [1.6 2.59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｜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1.51 1.91]  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把卷积核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W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（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3×3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）在图像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x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（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4×4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）上滑动，用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stride = 1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，在每个位置计算点积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 u="sng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题目</a:t>
            </a:r>
            <a:r>
              <a:rPr lang="en-US" altLang="zh-CN" sz="600" u="sng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2: </a:t>
            </a:r>
            <a:endParaRPr lang="zh-CN" altLang="en-US" sz="600" u="sng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输入：彩色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RGB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图像 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H = 224, W = 224 C=3   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卷积：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96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个卷积核（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11 x 11 x 3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）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stride=4×4 padding=0 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求卷积之后，输出特征图的大小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H₁ × W₁ × C₁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是多少？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P=0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｜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S=4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｜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K=11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｜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I=H=W=224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计算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O=54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所以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Output size=54 x 54 x 96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2. LeNet-5 Architecture </a:t>
            </a:r>
            <a:endParaRPr lang="en-US" altLang="zh-CN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计算参数计算验证每一层的参数量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MNIST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图像 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(28×28) → C1 (28×28×6) → S2 (14×14×6) → C3 (14×14×16) → S4 (7×7×16) → C5 (120) → F6 (84) → Output (10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，去判断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0-10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的数字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)</a:t>
            </a:r>
            <a:endParaRPr lang="en-US" altLang="zh-CN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3. Skip connection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+ 如何调整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channel/size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的数量？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Skip connection</a:t>
            </a:r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跳跃连接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：把前面某一层的特征直接加到后面某一层中（为了解决</a:t>
            </a:r>
            <a:r>
              <a:rPr lang="zh-CN" altLang="en-US" sz="600" u="sng">
                <a:latin typeface="Times New Roman Regular" charset="0"/>
                <a:ea typeface="Times New Roman Regular" charset="0"/>
                <a:cs typeface="Times New Roman Regular" charset="0"/>
              </a:rPr>
              <a:t>梯度消失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、更容易训练、保存浅层信息）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Identity mapping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     →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输入与输出维度匹配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    </a:t>
            </a:r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Projection mapping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 →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输入与输出维度不匹配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1x1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卷积核的作用：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它可以改变通道数，同时不改变特征图的长宽。这被称为投影映射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 (Projection Mapping) 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4. 计算卷积网络参数量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r>
              <a:rPr lang="zh-CN" altLang="en-US" sz="700" b="1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参数量 = （kernel_size × kernel_size × in_channels × out_channels）</a:t>
            </a:r>
            <a:r>
              <a:rPr lang="zh-CN" altLang="en-US" sz="700" b="1">
                <a:solidFill>
                  <a:srgbClr val="C00000"/>
                </a:solidFill>
                <a:highlight>
                  <a:srgbClr val="FFFF00"/>
                </a:highlight>
                <a:latin typeface="Times New Roman Regular" charset="0"/>
                <a:ea typeface="Times New Roman Regular" charset="0"/>
                <a:cs typeface="Times New Roman Regular" charset="0"/>
              </a:rPr>
              <a:t>+bias 数量</a:t>
            </a:r>
            <a:endParaRPr lang="zh-CN" altLang="en-US" sz="700" b="1">
              <a:solidFill>
                <a:srgbClr val="C00000"/>
              </a:solidFill>
              <a:highlight>
                <a:srgbClr val="FFFF00"/>
              </a:highlight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700" b="1">
              <a:solidFill>
                <a:srgbClr val="C00000"/>
              </a:solidFill>
              <a:highlight>
                <a:srgbClr val="FFFF00"/>
              </a:highlight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algn="l">
              <a:buClrTx/>
              <a:buSzTx/>
              <a:buFontTx/>
            </a:pP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5.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常用的激活函数与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损失函数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indent="0"/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32" name="图片 31" descr="upload_post_object_v2_3738405225"/>
          <p:cNvPicPr>
            <a:picLocks noChangeAspect="1"/>
          </p:cNvPicPr>
          <p:nvPr/>
        </p:nvPicPr>
        <p:blipFill>
          <a:blip r:embed="rId2"/>
          <a:srcRect l="-255" t="-541" r="33401" b="5953"/>
          <a:stretch>
            <a:fillRect/>
          </a:stretch>
        </p:blipFill>
        <p:spPr>
          <a:xfrm>
            <a:off x="37086" y="797446"/>
            <a:ext cx="793494" cy="528896"/>
          </a:xfrm>
          <a:prstGeom prst="rect">
            <a:avLst/>
          </a:prstGeom>
        </p:spPr>
      </p:pic>
      <p:pic>
        <p:nvPicPr>
          <p:cNvPr id="33" name="图片 32" descr="upload_post_object_v2_38010888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98" y="738391"/>
            <a:ext cx="791124" cy="891691"/>
          </a:xfrm>
          <a:prstGeom prst="rect">
            <a:avLst/>
          </a:prstGeom>
        </p:spPr>
      </p:pic>
      <p:pic>
        <p:nvPicPr>
          <p:cNvPr id="34" name="图片 33" descr="upload_post_object_v2_1895230724"/>
          <p:cNvPicPr>
            <a:picLocks noChangeAspect="1"/>
          </p:cNvPicPr>
          <p:nvPr/>
        </p:nvPicPr>
        <p:blipFill>
          <a:blip r:embed="rId4"/>
          <a:srcRect r="3480"/>
          <a:stretch>
            <a:fillRect/>
          </a:stretch>
        </p:blipFill>
        <p:spPr>
          <a:xfrm>
            <a:off x="1577657" y="296558"/>
            <a:ext cx="898595" cy="1372251"/>
          </a:xfrm>
          <a:prstGeom prst="rect">
            <a:avLst/>
          </a:prstGeom>
        </p:spPr>
      </p:pic>
      <p:pic>
        <p:nvPicPr>
          <p:cNvPr id="2" name="图片 1" descr="upload_post_object_v2_28443990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33" y="2862410"/>
            <a:ext cx="2343978" cy="830612"/>
          </a:xfrm>
          <a:prstGeom prst="rect">
            <a:avLst/>
          </a:prstGeom>
        </p:spPr>
      </p:pic>
      <p:pic>
        <p:nvPicPr>
          <p:cNvPr id="8" name="图片 7" descr="upload_post_object_v2_311001268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7015" y="3912235"/>
            <a:ext cx="959485" cy="429895"/>
          </a:xfrm>
          <a:prstGeom prst="rect">
            <a:avLst/>
          </a:prstGeom>
        </p:spPr>
      </p:pic>
      <p:pic>
        <p:nvPicPr>
          <p:cNvPr id="10" name="图片 9" descr="upload_post_object_v2_30558797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827" y="4360978"/>
            <a:ext cx="1832342" cy="597967"/>
          </a:xfrm>
          <a:prstGeom prst="rect">
            <a:avLst/>
          </a:prstGeom>
        </p:spPr>
      </p:pic>
      <p:pic>
        <p:nvPicPr>
          <p:cNvPr id="11" name="图片 10" descr="upload_post_object_v2_1816517417"/>
          <p:cNvPicPr>
            <a:picLocks noChangeAspect="1"/>
          </p:cNvPicPr>
          <p:nvPr/>
        </p:nvPicPr>
        <p:blipFill>
          <a:blip r:embed="rId8"/>
          <a:srcRect l="21307" t="-167" r="22727" b="31417"/>
          <a:stretch>
            <a:fillRect/>
          </a:stretch>
        </p:blipFill>
        <p:spPr>
          <a:xfrm>
            <a:off x="79012" y="6142627"/>
            <a:ext cx="852920" cy="883278"/>
          </a:xfrm>
          <a:prstGeom prst="rect">
            <a:avLst/>
          </a:prstGeom>
        </p:spPr>
      </p:pic>
      <p:pic>
        <p:nvPicPr>
          <p:cNvPr id="12" name="图片 11" descr="upload_post_object_v2_1816517417"/>
          <p:cNvPicPr>
            <a:picLocks noChangeAspect="1"/>
          </p:cNvPicPr>
          <p:nvPr/>
        </p:nvPicPr>
        <p:blipFill>
          <a:blip r:embed="rId8"/>
          <a:srcRect t="76497" b="2824"/>
          <a:stretch>
            <a:fillRect/>
          </a:stretch>
        </p:blipFill>
        <p:spPr>
          <a:xfrm>
            <a:off x="130447" y="7025668"/>
            <a:ext cx="1524000" cy="265674"/>
          </a:xfrm>
          <a:prstGeom prst="rect">
            <a:avLst/>
          </a:prstGeom>
        </p:spPr>
      </p:pic>
      <p:pic>
        <p:nvPicPr>
          <p:cNvPr id="14" name="图片 13" descr="upload_post_object_v2_278608362"/>
          <p:cNvPicPr>
            <a:picLocks noChangeAspect="1"/>
          </p:cNvPicPr>
          <p:nvPr/>
        </p:nvPicPr>
        <p:blipFill>
          <a:blip r:embed="rId9"/>
          <a:srcRect t="72980" b="2908"/>
          <a:stretch>
            <a:fillRect/>
          </a:stretch>
        </p:blipFill>
        <p:spPr>
          <a:xfrm>
            <a:off x="125596" y="7251978"/>
            <a:ext cx="1785797" cy="268327"/>
          </a:xfrm>
          <a:prstGeom prst="rect">
            <a:avLst/>
          </a:prstGeom>
        </p:spPr>
      </p:pic>
      <p:pic>
        <p:nvPicPr>
          <p:cNvPr id="15" name="图片 14" descr="upload_post_object_v2_406785255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0693" y="6166988"/>
            <a:ext cx="1151439" cy="799234"/>
          </a:xfrm>
          <a:prstGeom prst="rect">
            <a:avLst/>
          </a:prstGeom>
        </p:spPr>
      </p:pic>
      <p:pic>
        <p:nvPicPr>
          <p:cNvPr id="16" name="图片 15" descr="upload_post_object_v2_1616435297"/>
          <p:cNvPicPr>
            <a:picLocks noChangeAspect="1"/>
          </p:cNvPicPr>
          <p:nvPr/>
        </p:nvPicPr>
        <p:blipFill>
          <a:blip r:embed="rId11"/>
          <a:srcRect b="56264"/>
          <a:stretch>
            <a:fillRect/>
          </a:stretch>
        </p:blipFill>
        <p:spPr>
          <a:xfrm>
            <a:off x="245110" y="5671820"/>
            <a:ext cx="1796415" cy="309245"/>
          </a:xfrm>
          <a:prstGeom prst="rect">
            <a:avLst/>
          </a:prstGeom>
        </p:spPr>
      </p:pic>
      <p:pic>
        <p:nvPicPr>
          <p:cNvPr id="19" name="图片 18" descr="upload_post_object_v2_778922173"/>
          <p:cNvPicPr>
            <a:picLocks noChangeAspect="1"/>
          </p:cNvPicPr>
          <p:nvPr/>
        </p:nvPicPr>
        <p:blipFill>
          <a:blip r:embed="rId12"/>
          <a:srcRect b="15271"/>
          <a:stretch>
            <a:fillRect/>
          </a:stretch>
        </p:blipFill>
        <p:spPr>
          <a:xfrm>
            <a:off x="6143727" y="476726"/>
            <a:ext cx="1062539" cy="435166"/>
          </a:xfrm>
          <a:prstGeom prst="rect">
            <a:avLst/>
          </a:prstGeom>
        </p:spPr>
      </p:pic>
      <p:pic>
        <p:nvPicPr>
          <p:cNvPr id="21" name="图片 20" descr="upload_post_object_v2_161367052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78855" y="1934210"/>
            <a:ext cx="3326130" cy="928370"/>
          </a:xfrm>
          <a:prstGeom prst="rect">
            <a:avLst/>
          </a:prstGeom>
        </p:spPr>
      </p:pic>
      <p:pic>
        <p:nvPicPr>
          <p:cNvPr id="3" name="图片 2" descr="upload_post_object_v2_389273975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42716" y="7039257"/>
            <a:ext cx="507724" cy="21276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2450492" y="0"/>
            <a:ext cx="2560638" cy="20612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5. 指标Precision Recall F1 ROC Confusion matrix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ROC Curve横轴 FPR，纵轴 TPR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AUC是 ROC 曲线下面的面积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7" name="图片 6" descr="upload_post_object_v2_4194932330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626918" y="170261"/>
            <a:ext cx="1029664" cy="946178"/>
          </a:xfrm>
          <a:prstGeom prst="rect">
            <a:avLst/>
          </a:prstGeom>
        </p:spPr>
      </p:pic>
      <p:pic>
        <p:nvPicPr>
          <p:cNvPr id="4" name="图片 3" descr="upload_post_object_v2_515611993"/>
          <p:cNvPicPr>
            <a:picLocks noChangeAspect="1"/>
          </p:cNvPicPr>
          <p:nvPr/>
        </p:nvPicPr>
        <p:blipFill>
          <a:blip r:embed="rId16"/>
          <a:srcRect t="8643"/>
          <a:stretch>
            <a:fillRect/>
          </a:stretch>
        </p:blipFill>
        <p:spPr>
          <a:xfrm>
            <a:off x="2515894" y="145417"/>
            <a:ext cx="2146383" cy="1402777"/>
          </a:xfrm>
          <a:prstGeom prst="rect">
            <a:avLst/>
          </a:prstGeom>
        </p:spPr>
      </p:pic>
      <p:pic>
        <p:nvPicPr>
          <p:cNvPr id="9" name="图片 8" descr="upload_post_object_v2_25683787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425081" y="1265308"/>
            <a:ext cx="1315236" cy="8527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422970" y="1972641"/>
            <a:ext cx="2770511" cy="278739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6.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判断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Precision/Recall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哪一个要高？可以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upper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&amp;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lower threshold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如果“错抓”很严重，Precision 要高：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错把健康人说成癌症、错把无辜的人说成抄袭、错把正常交易判成诈骗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如果“漏抓”很严重，Recall 要高：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真癌症没有检测出来、真抄袭者被漏过、真诈骗交易没被挡住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9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Neural</a:t>
            </a:r>
            <a:r>
              <a:rPr lang="zh-CN" altLang="en-US" sz="9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</a:t>
            </a:r>
            <a:r>
              <a:rPr lang="en-US" altLang="zh-CN" sz="9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Networks</a:t>
            </a:r>
            <a:endParaRPr lang="zh-CN" altLang="en-US" sz="900" b="1" u="sng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1.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Perceptron Learning PLA 感知机（线性二分类 labels ∈ {+1 , −1}）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latin typeface="Times New Roman Regular" charset="0"/>
                <a:ea typeface="Times New Roman Regular" charset="0"/>
                <a:cs typeface="Times New Roman Regular" charset="0"/>
              </a:rPr>
              <a:t>step1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：初始化权重 wi：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可以全部设为 0，或设为一些随机的小数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step2：对每一个样本 i（特征为 x(i)）做分类：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ŷ = sign(wᵀ·x)</a:t>
            </a:r>
            <a:endParaRPr lang="zh-CN" altLang="en-US" sz="600" b="1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如果 wᵀ·x &gt; 0 → 为 +1，如果wᵀ·x &lt; 0 → 为 -1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step3：从中挑选</a:t>
            </a:r>
            <a:r>
              <a:rPr lang="zh-CN" altLang="en-US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第</a:t>
            </a:r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一个被错误分类的样本更新权重        👉</a:t>
            </a:r>
            <a:endParaRPr lang="en-US" altLang="zh-CN" sz="600" b="1">
              <a:solidFill>
                <a:schemeClr val="tx1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step4</a:t>
            </a:r>
            <a:r>
              <a:rPr lang="zh-CN" altLang="en-US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：</a:t>
            </a:r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重复步骤 2 和 3，直到满足以下任一条件：</a:t>
            </a:r>
            <a:endParaRPr lang="en-US" altLang="zh-CN" sz="600" b="1">
              <a:solidFill>
                <a:schemeClr val="tx1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分类错误率低于某个阈值（模型收敛）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/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达到最大迭代次数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PLA是否会收敛？</a:t>
            </a:r>
            <a:r>
              <a:rPr lang="zh-CN" altLang="en-US" sz="600">
                <a:solidFill>
                  <a:schemeClr val="tx1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如果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数据是线性可分的 所以一定会收敛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If the data is linearly separable, PLA will always converge to a separating hyperplane.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题目：初始条件w=[0,1,0] learning rate=0.1</a:t>
            </a:r>
            <a:endParaRPr lang="zh-CN" altLang="en-US"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例如本题中第一次预测的结果都是1，以</a:t>
            </a:r>
            <a:r>
              <a:rPr lang="en-US" altLang="zh-CN"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index1</a:t>
            </a:r>
            <a:r>
              <a:rPr lang="zh-CN" altLang="en-US" sz="600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来进行第一次更新权重</a:t>
            </a:r>
            <a:endParaRPr lang="zh-CN" altLang="en-US"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2. MLP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&amp;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Logic Gate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-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Multiple Perceptron Learning</a:t>
            </a:r>
            <a:endParaRPr lang="en-US" altLang="zh-CN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可以利用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MLP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去实现逻辑门 具体的实现过程如下 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  <a:sym typeface="+mn-ea"/>
            </a:endParaRPr>
          </a:p>
          <a:p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3. 激活函数和损失函数怎么选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  <a:sym typeface="+mn-ea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搞分类 (Classification)：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>
              <a:buFont typeface="Arial" panose="020B0604020202020204"/>
              <a:buChar char="•"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输出层：Softmax (多分类) 或 Sigmoid (二分类)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>
              <a:buFont typeface="Arial" panose="020B0604020202020204"/>
              <a:buChar char="•"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损失函数：Cross Entropy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>
              <a:buFont typeface="Arial" panose="020B0604020202020204"/>
              <a:buChar char="•"/>
            </a:pPr>
            <a:r>
              <a:rPr lang="zh-CN" altLang="en-US" sz="600">
                <a:solidFill>
                  <a:srgbClr val="FF0000"/>
                </a:solidFill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隐藏层激活</a:t>
            </a: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：优先 ReLU，如果是 Transformer 用 GELU。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搞回归 (Regression)：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>
              <a:buFont typeface="Arial" panose="020B0604020202020204"/>
              <a:buChar char="•"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输出层：通常Linear (不加激活)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>
              <a:buFont typeface="Arial" panose="020B0604020202020204"/>
              <a:buChar char="•"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损失函数：优先 MSE，如果有离群点干扰用 Huber 或 MAE。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Transformer 专用组合：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>
              <a:buFont typeface="Arial" panose="020B0604020202020204"/>
              <a:buChar char="•"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GELU (激活) + Cross Entropy (损失) + Label Smoothing (一种防止过拟合的损失函数技巧)。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  <a:sym typeface="+mn-ea"/>
            </a:endParaRPr>
          </a:p>
          <a:p>
            <a:pPr>
              <a:buFont typeface="Arial" panose="020B0604020202020204"/>
              <a:buChar char="•"/>
            </a:pP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5.  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若梯度消失，</a:t>
            </a:r>
            <a:r>
              <a:rPr lang="en-US" altLang="zh-CN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MLP</a:t>
            </a:r>
            <a:r>
              <a:rPr lang="zh-CN" altLang="en-US" sz="600" b="1">
                <a:solidFill>
                  <a:srgbClr val="4472C4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应该如何选择激活函数？</a:t>
            </a:r>
            <a:endParaRPr lang="zh-CN" altLang="en-US" sz="600" b="1">
              <a:solidFill>
                <a:srgbClr val="4472C4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a. </a:t>
            </a:r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现象：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深层网络出现梯度消失vanishing gradients ，梯度在链式求导中会出现指数级衰减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G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radients shrink exponentially when propagated through many layers.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b. </a:t>
            </a:r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不适合饱和型</a:t>
            </a:r>
            <a:r>
              <a:rPr lang="en-US" altLang="zh-CN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S</a:t>
            </a:r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aturating activation functions</a:t>
            </a:r>
            <a:endParaRPr lang="zh-CN" altLang="en-US" sz="600" b="1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- 例如 Sigmoid and Tanh 👉derivatives are very smal</a:t>
            </a:r>
            <a:r>
              <a:rPr lang="en-US" altLang="zh-CN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l</a:t>
            </a:r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，其中Sigmoid 可用于输出层（例如二分类），但不适合作为隐藏层激活函数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c.</a:t>
            </a:r>
            <a:r>
              <a:rPr lang="zh-CN" altLang="en-US" sz="600" b="1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适合非饱和non-saturating activation functions</a:t>
            </a:r>
            <a:endParaRPr lang="zh-CN" altLang="en-US" sz="600" b="1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  - 例如 ReLU、LeakyReLU、GELU </a:t>
            </a:r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endParaRPr lang="zh-CN" altLang="en-US" sz="600">
              <a:solidFill>
                <a:srgbClr val="0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13" name="图片 12" descr="upload_post_object_v2_334852630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15881" y="3937942"/>
            <a:ext cx="1696085" cy="423207"/>
          </a:xfrm>
          <a:prstGeom prst="rect">
            <a:avLst/>
          </a:prstGeom>
        </p:spPr>
      </p:pic>
      <p:pic>
        <p:nvPicPr>
          <p:cNvPr id="17" name="图片 16" descr="upload_post_object_v2_134341504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213225" y="3912235"/>
            <a:ext cx="838835" cy="541655"/>
          </a:xfrm>
          <a:prstGeom prst="rect">
            <a:avLst/>
          </a:prstGeom>
        </p:spPr>
      </p:pic>
      <p:pic>
        <p:nvPicPr>
          <p:cNvPr id="23" name="图片 22" descr="upload_post_object_v2_2954402352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488398" y="2862784"/>
            <a:ext cx="1251907" cy="504935"/>
          </a:xfrm>
          <a:prstGeom prst="rect">
            <a:avLst/>
          </a:prstGeom>
        </p:spPr>
      </p:pic>
      <p:pic>
        <p:nvPicPr>
          <p:cNvPr id="26" name="图片 25" descr="upload_post_object_v2_3213038313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476240" y="4654320"/>
            <a:ext cx="1687830" cy="920201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0" y="1478796"/>
            <a:ext cx="5594747" cy="5953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endParaRPr lang="zh-CN" altLang="en-US"/>
          </a:p>
        </p:txBody>
      </p:sp>
      <p:pic>
        <p:nvPicPr>
          <p:cNvPr id="28" name="图片 27" descr="upload_post_object_v2_911655274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4375150" y="4738370"/>
            <a:ext cx="572770" cy="447040"/>
          </a:xfrm>
          <a:prstGeom prst="rect">
            <a:avLst/>
          </a:prstGeom>
          <a:ln>
            <a:solidFill>
              <a:srgbClr val="E7E6E6"/>
            </a:solidFill>
          </a:ln>
        </p:spPr>
      </p:pic>
      <p:pic>
        <p:nvPicPr>
          <p:cNvPr id="24" name="图片 23" descr="upload_post_object_v2_264261143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4267200" y="5248275"/>
            <a:ext cx="731520" cy="554990"/>
          </a:xfrm>
          <a:prstGeom prst="rect">
            <a:avLst/>
          </a:prstGeom>
          <a:ln>
            <a:solidFill>
              <a:srgbClr val="E7E6E6"/>
            </a:solidFill>
          </a:ln>
        </p:spPr>
      </p:pic>
      <p:sp>
        <p:nvSpPr>
          <p:cNvPr id="25" name="文本框 24"/>
          <p:cNvSpPr txBox="1"/>
          <p:nvPr/>
        </p:nvSpPr>
        <p:spPr>
          <a:xfrm>
            <a:off x="4164058" y="4948782"/>
            <a:ext cx="511697" cy="1866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600" b="1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例：</a:t>
            </a:r>
            <a:endParaRPr lang="zh-CN" altLang="en-US" sz="600" b="1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en-US" altLang="zh-CN" sz="600" b="1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NOT</a:t>
            </a:r>
            <a:endParaRPr sz="600" b="1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4"/>
          <a:srcRect l="3502" t="18560" r="4372" b="9387"/>
          <a:stretch>
            <a:fillRect/>
          </a:stretch>
        </p:blipFill>
        <p:spPr>
          <a:xfrm>
            <a:off x="5252720" y="5981065"/>
            <a:ext cx="1529080" cy="270510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3378835" y="-3446145"/>
            <a:ext cx="330200" cy="2413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3143230" y="-3204845"/>
            <a:ext cx="330200" cy="2413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-3899535" y="9596120"/>
            <a:ext cx="330200" cy="2413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3143230" y="9596120"/>
            <a:ext cx="330200" cy="2413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5193665" y="5612765"/>
            <a:ext cx="174815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 sz="900" b="1" u="sng">
                <a:solidFill>
                  <a:srgbClr val="C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Transformer</a:t>
            </a:r>
            <a:endParaRPr lang="en-US" altLang="zh-CN" sz="900" b="1" u="sng">
              <a:solidFill>
                <a:srgbClr val="C00000"/>
              </a:solidFill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algn="l">
              <a:buClrTx/>
              <a:buSzTx/>
              <a:buFontTx/>
            </a:pPr>
            <a:endParaRPr lang="zh-CN" altLang="en-US"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algn="l">
              <a:buClrTx/>
              <a:buSzTx/>
              <a:buFontTx/>
            </a:pP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自注意力机制：</a:t>
            </a:r>
            <a:endParaRPr lang="zh-CN" altLang="en-US"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193665" y="6251575"/>
            <a:ext cx="18351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">
                <a:solidFill>
                  <a:srgbClr val="000000"/>
                </a:solidFill>
                <a:latin typeface="Times New Roman Regular" charset="0"/>
                <a:ea typeface="Times New Roman Regular" charset="0"/>
                <a:cs typeface="Times New Roman Regular" charset="0"/>
              </a:rPr>
              <a:t>Q, K, V 的来源： 都是由输入向量 X分别乘以三个可学习的权重矩阵 W^Q, W^K, W^V得到的</a:t>
            </a:r>
            <a:endParaRPr lang="zh-CN" altLang="en-US"/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8211185" y="0"/>
            <a:ext cx="2480310" cy="962025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7028815" y="5630545"/>
            <a:ext cx="3563620" cy="1660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为什么要除以根号</a:t>
            </a:r>
            <a:r>
              <a:rPr lang="en-US" altLang="zh-CN" sz="600">
                <a:latin typeface="Times New Roman Regular" charset="0"/>
                <a:ea typeface="Times New Roman Regular" charset="0"/>
                <a:cs typeface="Times New Roman Regular" charset="0"/>
              </a:rPr>
              <a:t>(dk) </a:t>
            </a: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缩放因子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为了防止点积结果过大，导致 Softmax 进入饱和区（梯度极小），引起梯度消失问题。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位置编码 (Positional Encoding)</a:t>
            </a:r>
            <a:endParaRPr lang="zh-CN" altLang="en-US"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Transformer 没有 RNN 那样的循环结构，它是置换不变的，因此必须手动把位置信息（Position）加到输入向量里。位置编码是直接相加 (Add) 还是拼接 (Concat)？（答案通常是相加）。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多头注意力 (Multi-Head Attention)</a:t>
            </a:r>
            <a:endParaRPr lang="zh-CN" altLang="en-US"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多头允许模型在不同的子空间 (Subspaces) 学习不同的特征。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最后怎么把 8 个头的结果合起来？（答案：拼接 Concat 后再乘一个线性矩阵 W^O）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掩码 (Masking)</a:t>
            </a:r>
            <a:endParaRPr lang="zh-CN" altLang="en-US"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Encoder 和 Decoder 中的 Mask 有什么不同？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algn="l">
              <a:buClrTx/>
              <a:buSzTx/>
              <a:buNone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Look-ahead Mask (Causal Mask): 只在 Decoder 训练时使用。为了防止模型在预测第 t 个词时“偷看”到第 t+1个词及以后的内容。</a:t>
            </a:r>
            <a:endParaRPr lang="zh-CN" altLang="en-US"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algn="l">
              <a:buClrTx/>
              <a:buSzTx/>
              <a:buNone/>
            </a:pP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</a:rPr>
              <a:t>复杂度与对比 (RNN vs CNN vs Transformer)</a:t>
            </a:r>
            <a:endParaRPr lang="zh-CN" altLang="en-US"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algn="l">
              <a:buClrTx/>
              <a:buSzTx/>
              <a:buNone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</a:rPr>
              <a:t>为什么 Transformer 训练比 RNN 快？因为RNN 必须串行，Transformer 可以并行）。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algn="l">
              <a:buClrTx/>
              <a:buSzTx/>
              <a:buFontTx/>
              <a:buNone/>
            </a:pPr>
            <a:r>
              <a:rPr lang="zh-CN" altLang="en-US" sz="600" b="1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Feed-Forward Networks (前馈网络)</a:t>
            </a:r>
            <a:endParaRPr lang="zh-CN" altLang="en-US" sz="600" b="1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algn="l">
              <a:buClrTx/>
              <a:buSzTx/>
              <a:buNone/>
            </a:pPr>
            <a:r>
              <a:rPr lang="zh-CN" altLang="en-US" sz="600">
                <a:latin typeface="Times New Roman Regular" charset="0"/>
                <a:ea typeface="Times New Roman Regular" charset="0"/>
                <a:cs typeface="Times New Roman Regular" charset="0"/>
                <a:sym typeface="+mn-ea"/>
              </a:rPr>
              <a:t>结构很简单：两个线性层中间夹一个激活函数（ReLU 或 GeLU）。</a:t>
            </a: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  <a:p>
            <a:pPr algn="l">
              <a:buClrTx/>
              <a:buSzTx/>
              <a:buNone/>
            </a:pPr>
            <a:endParaRPr lang="zh-CN" altLang="en-US" sz="600">
              <a:latin typeface="Times New Roman Regular" charset="0"/>
              <a:ea typeface="Times New Roman Regular" charset="0"/>
              <a:cs typeface="Times New Roman Regular" charset="0"/>
            </a:endParaRPr>
          </a:p>
        </p:txBody>
      </p:sp>
      <p:pic>
        <p:nvPicPr>
          <p:cNvPr id="48" name="图片 47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5052060" y="3698240"/>
            <a:ext cx="2720340" cy="1877060"/>
          </a:xfrm>
          <a:prstGeom prst="rect">
            <a:avLst/>
          </a:prstGeom>
        </p:spPr>
      </p:pic>
      <p:pic>
        <p:nvPicPr>
          <p:cNvPr id="128" name="图片 127" descr="upload_post_object_v2_2434414542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7748270" y="3698240"/>
            <a:ext cx="2891155" cy="185801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b4eaba8c4c7c3515a14d2dac4d0f4dbdece928c"/>
  <p:tag name="KSO_WM_NEWLAYOUT_ID" val="102"/>
</p:tagLst>
</file>

<file path=ppt/tags/tag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8.xml><?xml version="1.0" encoding="utf-8"?>
<p:tagLst xmlns:p="http://schemas.openxmlformats.org/presentationml/2006/main">
  <p:tag name="resource_record_key" val="{&quot;29&quot;:[50053176,50053340,50053097]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9736</Words>
  <Application>WPS 演示</Application>
  <PresentationFormat>宽屏</PresentationFormat>
  <Paragraphs>494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2" baseType="lpstr">
      <vt:lpstr>Arial</vt:lpstr>
      <vt:lpstr>宋体</vt:lpstr>
      <vt:lpstr>Wingdings</vt:lpstr>
      <vt:lpstr>Times New Roman Regular</vt:lpstr>
      <vt:lpstr>Times New Roman</vt:lpstr>
      <vt:lpstr>Arial</vt:lpstr>
      <vt:lpstr>微软雅黑</vt:lpstr>
      <vt:lpstr>Calibri</vt:lpstr>
      <vt:lpstr>Arial Unicode MS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IT5002 Final</dc:title>
  <dc:creator>yijie zhang</dc:creator>
  <cp:lastModifiedBy>Flyan.Fu</cp:lastModifiedBy>
  <cp:revision>3</cp:revision>
  <dcterms:created xsi:type="dcterms:W3CDTF">2025-11-30T18:29:00Z</dcterms:created>
  <dcterms:modified xsi:type="dcterms:W3CDTF">2025-12-01T07:38:26Z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2B70E5A953294134A44AFBFDB60FE460_13</vt:lpwstr>
  </property>
</Properties>
</file>